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handoutMasterIdLst>
    <p:handoutMasterId r:id="rId31"/>
  </p:handoutMasterIdLst>
  <p:sldIdLst>
    <p:sldId id="256" r:id="rId2"/>
    <p:sldId id="289" r:id="rId3"/>
    <p:sldId id="291" r:id="rId4"/>
    <p:sldId id="292" r:id="rId5"/>
    <p:sldId id="285" r:id="rId6"/>
    <p:sldId id="268" r:id="rId7"/>
    <p:sldId id="290" r:id="rId8"/>
    <p:sldId id="293" r:id="rId9"/>
    <p:sldId id="259" r:id="rId10"/>
    <p:sldId id="295" r:id="rId11"/>
    <p:sldId id="296" r:id="rId12"/>
    <p:sldId id="263" r:id="rId13"/>
    <p:sldId id="275" r:id="rId14"/>
    <p:sldId id="264" r:id="rId15"/>
    <p:sldId id="282" r:id="rId16"/>
    <p:sldId id="297" r:id="rId17"/>
    <p:sldId id="307" r:id="rId18"/>
    <p:sldId id="299" r:id="rId19"/>
    <p:sldId id="276" r:id="rId20"/>
    <p:sldId id="294" r:id="rId21"/>
    <p:sldId id="300" r:id="rId22"/>
    <p:sldId id="302" r:id="rId23"/>
    <p:sldId id="301" r:id="rId24"/>
    <p:sldId id="308" r:id="rId25"/>
    <p:sldId id="303" r:id="rId26"/>
    <p:sldId id="304" r:id="rId27"/>
    <p:sldId id="279" r:id="rId28"/>
    <p:sldId id="306" r:id="rId29"/>
    <p:sldId id="305" r:id="rId3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FF99CC"/>
    <a:srgbClr val="FF66FF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3190" autoAdjust="0"/>
  </p:normalViewPr>
  <p:slideViewPr>
    <p:cSldViewPr>
      <p:cViewPr>
        <p:scale>
          <a:sx n="90" d="100"/>
          <a:sy n="90" d="100"/>
        </p:scale>
        <p:origin x="-594" y="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6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CE318-B06E-4611-B49D-9F1E533C993F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0061E-82BE-4905-B5E8-5AA049573A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480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7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9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143000"/>
            <a:ext cx="7467600" cy="163671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Network-based Analysis of Genome-wide Association Study (GWAS) Data 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819400"/>
            <a:ext cx="8001000" cy="25146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dirty="0" smtClean="0"/>
              <a:t>Peng Wei</a:t>
            </a:r>
          </a:p>
          <a:p>
            <a:pPr algn="ctr"/>
            <a:r>
              <a:rPr lang="en-US" dirty="0" smtClean="0"/>
              <a:t>Division of Biostatistics</a:t>
            </a:r>
            <a:endParaRPr lang="en-US" dirty="0"/>
          </a:p>
          <a:p>
            <a:pPr algn="ctr"/>
            <a:r>
              <a:rPr lang="en-US" dirty="0" smtClean="0"/>
              <a:t>University of Texas School of Public Health</a:t>
            </a:r>
          </a:p>
          <a:p>
            <a:pPr algn="ctr"/>
            <a:r>
              <a:rPr lang="en-US" dirty="0" smtClean="0"/>
              <a:t>Email: Peng.Wei@uth.tmc.edu </a:t>
            </a:r>
          </a:p>
          <a:p>
            <a:pPr algn="ctr"/>
            <a:endParaRPr lang="en-US" dirty="0"/>
          </a:p>
          <a:p>
            <a:pPr algn="ctr"/>
            <a:r>
              <a:rPr lang="en-US" sz="2200" dirty="0" smtClean="0"/>
              <a:t>SRCOS Summer Research Conference 2011</a:t>
            </a:r>
          </a:p>
          <a:p>
            <a:pPr algn="ctr"/>
            <a:r>
              <a:rPr lang="en-US" sz="2200" dirty="0" smtClean="0"/>
              <a:t>McCormick, SC</a:t>
            </a:r>
          </a:p>
          <a:p>
            <a:pPr marL="484632" indent="-457200" algn="ctr">
              <a:buFont typeface="Arial" charset="0"/>
              <a:buChar char="•"/>
            </a:pPr>
            <a:endParaRPr lang="en-US" dirty="0"/>
          </a:p>
          <a:p>
            <a:pPr marL="484632" indent="-457200" algn="ctr">
              <a:buFont typeface="Arial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Data: </a:t>
            </a:r>
            <a:r>
              <a:rPr lang="en-US" dirty="0" err="1" smtClean="0"/>
              <a:t>Crohn’s</a:t>
            </a:r>
            <a:r>
              <a:rPr lang="en-US" dirty="0" smtClean="0"/>
              <a:t> Disease (CD)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type of inflammatory bowel disease</a:t>
            </a:r>
          </a:p>
          <a:p>
            <a:r>
              <a:rPr lang="en-US" dirty="0" smtClean="0"/>
              <a:t>An auto-immune disease</a:t>
            </a:r>
          </a:p>
          <a:p>
            <a:r>
              <a:rPr lang="en-US" dirty="0" smtClean="0"/>
              <a:t>High heritability– strong genetic link </a:t>
            </a:r>
          </a:p>
          <a:p>
            <a:r>
              <a:rPr lang="en-US" dirty="0" smtClean="0"/>
              <a:t>Large number of confirmed loci (SNPs/genes)</a:t>
            </a:r>
          </a:p>
          <a:p>
            <a:pPr>
              <a:buNone/>
            </a:pPr>
            <a:r>
              <a:rPr lang="en-US" dirty="0" smtClean="0"/>
              <a:t>   --105 genes at 71 loci based on meta-analysis of six GWAS (</a:t>
            </a:r>
            <a:r>
              <a:rPr lang="en-US" sz="2800" dirty="0" err="1" smtClean="0"/>
              <a:t>Franke</a:t>
            </a:r>
            <a:r>
              <a:rPr lang="en-US" sz="2800" dirty="0" smtClean="0"/>
              <a:t> </a:t>
            </a:r>
            <a:r>
              <a:rPr lang="en-US" sz="2800" i="1" dirty="0" smtClean="0"/>
              <a:t>et al. Nature Genetics 2010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875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Crohn’s</a:t>
            </a:r>
            <a:r>
              <a:rPr lang="en-US" dirty="0"/>
              <a:t> </a:t>
            </a:r>
            <a:r>
              <a:rPr lang="en-US" dirty="0" smtClean="0"/>
              <a:t>Disease GWAS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95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Wellcome</a:t>
            </a:r>
            <a:r>
              <a:rPr lang="en-US" dirty="0" smtClean="0"/>
              <a:t> Trust Case Control Consortium (WTCCC)</a:t>
            </a:r>
          </a:p>
          <a:p>
            <a:r>
              <a:rPr lang="en-US" dirty="0" smtClean="0"/>
              <a:t>2,000 CD cases, 3,000 controls and a total of 500,568 SNPs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1748 CD cases and 2938 controls and 469,612 SNPs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4191000" y="3581400"/>
            <a:ext cx="9144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Callout 5"/>
          <p:cNvSpPr/>
          <p:nvPr/>
        </p:nvSpPr>
        <p:spPr>
          <a:xfrm>
            <a:off x="3200400" y="3962400"/>
            <a:ext cx="2895600" cy="12192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52800" y="411480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Data Quality Control</a:t>
            </a:r>
          </a:p>
          <a:p>
            <a:r>
              <a:rPr lang="en-US" sz="2200" dirty="0" smtClean="0"/>
              <a:t>       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348823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Methods: From SNP Level to Gene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81600"/>
          </a:xfrm>
        </p:spPr>
        <p:txBody>
          <a:bodyPr>
            <a:normAutofit/>
          </a:bodyPr>
          <a:lstStyle/>
          <a:p>
            <a:r>
              <a:rPr lang="en-US" b="1" dirty="0" smtClean="0"/>
              <a:t>SNP to gene mapping– the “20Kb Rule”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Gene-level summary statistics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b="1" dirty="0" smtClean="0"/>
              <a:t>Principle component analysis (PCA) followed by logistic regression</a:t>
            </a:r>
            <a:endParaRPr lang="en-US" dirty="0" smtClean="0"/>
          </a:p>
          <a:p>
            <a:endParaRPr lang="en-US" dirty="0" smtClean="0"/>
          </a:p>
        </p:txBody>
      </p:sp>
      <p:grpSp>
        <p:nvGrpSpPr>
          <p:cNvPr id="23" name="Group 22"/>
          <p:cNvGrpSpPr/>
          <p:nvPr/>
        </p:nvGrpSpPr>
        <p:grpSpPr>
          <a:xfrm>
            <a:off x="1828800" y="2373868"/>
            <a:ext cx="7620000" cy="902732"/>
            <a:chOff x="1676400" y="2297668"/>
            <a:chExt cx="7467600" cy="902732"/>
          </a:xfrm>
        </p:grpSpPr>
        <p:grpSp>
          <p:nvGrpSpPr>
            <p:cNvPr id="7" name="Group 6"/>
            <p:cNvGrpSpPr/>
            <p:nvPr/>
          </p:nvGrpSpPr>
          <p:grpSpPr>
            <a:xfrm>
              <a:off x="1676400" y="2895600"/>
              <a:ext cx="6324600" cy="228600"/>
              <a:chOff x="1676400" y="2209800"/>
              <a:chExt cx="6324600" cy="2286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2971800" y="2209800"/>
                <a:ext cx="3733800" cy="228600"/>
              </a:xfrm>
              <a:prstGeom prst="rect">
                <a:avLst/>
              </a:prstGeom>
              <a:solidFill>
                <a:srgbClr val="99FF3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676400" y="2209800"/>
                <a:ext cx="1295400" cy="228600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6705600" y="2209800"/>
                <a:ext cx="1295400" cy="228600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43400" y="2831068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Gene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28800" y="2819400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5’-UTR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34200" y="2819400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3’-UTR</a:t>
              </a:r>
              <a:endParaRPr lang="en-US" dirty="0"/>
            </a:p>
          </p:txBody>
        </p:sp>
        <p:sp>
          <p:nvSpPr>
            <p:cNvPr id="13" name="Left Brace 12"/>
            <p:cNvSpPr/>
            <p:nvPr/>
          </p:nvSpPr>
          <p:spPr>
            <a:xfrm rot="5400000">
              <a:off x="2209800" y="2057400"/>
              <a:ext cx="228600" cy="1295400"/>
            </a:xfrm>
            <a:prstGeom prst="leftBrace">
              <a:avLst>
                <a:gd name="adj1" fmla="val 8333"/>
                <a:gd name="adj2" fmla="val 48946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Left Brace 13"/>
            <p:cNvSpPr/>
            <p:nvPr/>
          </p:nvSpPr>
          <p:spPr>
            <a:xfrm rot="5400000">
              <a:off x="7239000" y="2057400"/>
              <a:ext cx="228600" cy="1295400"/>
            </a:xfrm>
            <a:prstGeom prst="leftBrace">
              <a:avLst>
                <a:gd name="adj1" fmla="val 8333"/>
                <a:gd name="adj2" fmla="val 48946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81200" y="22976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20Kb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10400" y="22976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20Kb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505200" y="2819400"/>
              <a:ext cx="76200" cy="3810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962400" y="2819400"/>
              <a:ext cx="76200" cy="3810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791200" y="2819400"/>
              <a:ext cx="76200" cy="3810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743200" y="2819400"/>
              <a:ext cx="76200" cy="3810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858000" y="2819400"/>
              <a:ext cx="76200" cy="3810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752600" y="2819400"/>
              <a:ext cx="76200" cy="3810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711354" y="5233661"/>
            <a:ext cx="5061045" cy="537440"/>
            <a:chOff x="1905000" y="3733800"/>
            <a:chExt cx="4953000" cy="838200"/>
          </a:xfrm>
        </p:grpSpPr>
        <p:cxnSp>
          <p:nvCxnSpPr>
            <p:cNvPr id="49" name="Straight Arrow Connector 48"/>
            <p:cNvCxnSpPr/>
            <p:nvPr/>
          </p:nvCxnSpPr>
          <p:spPr>
            <a:xfrm>
              <a:off x="4114800" y="4419600"/>
              <a:ext cx="12954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53"/>
            <p:cNvGrpSpPr/>
            <p:nvPr/>
          </p:nvGrpSpPr>
          <p:grpSpPr>
            <a:xfrm>
              <a:off x="1905000" y="3733800"/>
              <a:ext cx="4953000" cy="838200"/>
              <a:chOff x="1905000" y="3733800"/>
              <a:chExt cx="4953000" cy="838200"/>
            </a:xfrm>
          </p:grpSpPr>
          <p:sp>
            <p:nvSpPr>
              <p:cNvPr id="44" name="Freeform 43"/>
              <p:cNvSpPr/>
              <p:nvPr/>
            </p:nvSpPr>
            <p:spPr>
              <a:xfrm>
                <a:off x="1992573" y="4394579"/>
                <a:ext cx="191069" cy="122830"/>
              </a:xfrm>
              <a:custGeom>
                <a:avLst/>
                <a:gdLst>
                  <a:gd name="connsiteX0" fmla="*/ 0 w 191069"/>
                  <a:gd name="connsiteY0" fmla="*/ 0 h 122830"/>
                  <a:gd name="connsiteX1" fmla="*/ 40943 w 191069"/>
                  <a:gd name="connsiteY1" fmla="*/ 27296 h 122830"/>
                  <a:gd name="connsiteX2" fmla="*/ 81887 w 191069"/>
                  <a:gd name="connsiteY2" fmla="*/ 40943 h 122830"/>
                  <a:gd name="connsiteX3" fmla="*/ 95534 w 191069"/>
                  <a:gd name="connsiteY3" fmla="*/ 81887 h 122830"/>
                  <a:gd name="connsiteX4" fmla="*/ 122830 w 191069"/>
                  <a:gd name="connsiteY4" fmla="*/ 122830 h 122830"/>
                  <a:gd name="connsiteX5" fmla="*/ 191069 w 191069"/>
                  <a:gd name="connsiteY5" fmla="*/ 27296 h 122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1069" h="122830">
                    <a:moveTo>
                      <a:pt x="0" y="0"/>
                    </a:moveTo>
                    <a:cubicBezTo>
                      <a:pt x="13648" y="9099"/>
                      <a:pt x="26272" y="19961"/>
                      <a:pt x="40943" y="27296"/>
                    </a:cubicBezTo>
                    <a:cubicBezTo>
                      <a:pt x="53810" y="33730"/>
                      <a:pt x="71714" y="30770"/>
                      <a:pt x="81887" y="40943"/>
                    </a:cubicBezTo>
                    <a:cubicBezTo>
                      <a:pt x="92060" y="51116"/>
                      <a:pt x="89100" y="69020"/>
                      <a:pt x="95534" y="81887"/>
                    </a:cubicBezTo>
                    <a:cubicBezTo>
                      <a:pt x="102869" y="96558"/>
                      <a:pt x="113731" y="109182"/>
                      <a:pt x="122830" y="122830"/>
                    </a:cubicBezTo>
                    <a:cubicBezTo>
                      <a:pt x="180990" y="35590"/>
                      <a:pt x="154223" y="64139"/>
                      <a:pt x="191069" y="27296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2306472" y="4373154"/>
                <a:ext cx="341194" cy="183378"/>
              </a:xfrm>
              <a:custGeom>
                <a:avLst/>
                <a:gdLst>
                  <a:gd name="connsiteX0" fmla="*/ 0 w 341194"/>
                  <a:gd name="connsiteY0" fmla="*/ 62368 h 183378"/>
                  <a:gd name="connsiteX1" fmla="*/ 136477 w 341194"/>
                  <a:gd name="connsiteY1" fmla="*/ 48721 h 183378"/>
                  <a:gd name="connsiteX2" fmla="*/ 218364 w 341194"/>
                  <a:gd name="connsiteY2" fmla="*/ 144255 h 183378"/>
                  <a:gd name="connsiteX3" fmla="*/ 272955 w 341194"/>
                  <a:gd name="connsiteY3" fmla="*/ 89664 h 183378"/>
                  <a:gd name="connsiteX4" fmla="*/ 313898 w 341194"/>
                  <a:gd name="connsiteY4" fmla="*/ 62368 h 183378"/>
                  <a:gd name="connsiteX5" fmla="*/ 341194 w 341194"/>
                  <a:gd name="connsiteY5" fmla="*/ 35073 h 183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1194" h="183378">
                    <a:moveTo>
                      <a:pt x="0" y="62368"/>
                    </a:moveTo>
                    <a:cubicBezTo>
                      <a:pt x="42657" y="33930"/>
                      <a:pt x="73836" y="0"/>
                      <a:pt x="136477" y="48721"/>
                    </a:cubicBezTo>
                    <a:cubicBezTo>
                      <a:pt x="309608" y="183378"/>
                      <a:pt x="44654" y="100827"/>
                      <a:pt x="218364" y="144255"/>
                    </a:cubicBezTo>
                    <a:cubicBezTo>
                      <a:pt x="307694" y="114478"/>
                      <a:pt x="220019" y="155835"/>
                      <a:pt x="272955" y="89664"/>
                    </a:cubicBezTo>
                    <a:cubicBezTo>
                      <a:pt x="283202" y="76856"/>
                      <a:pt x="301090" y="72615"/>
                      <a:pt x="313898" y="62368"/>
                    </a:cubicBezTo>
                    <a:cubicBezTo>
                      <a:pt x="323946" y="54330"/>
                      <a:pt x="332095" y="44171"/>
                      <a:pt x="341194" y="35073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45"/>
              <p:cNvSpPr/>
              <p:nvPr/>
            </p:nvSpPr>
            <p:spPr>
              <a:xfrm>
                <a:off x="2756848" y="4271240"/>
                <a:ext cx="668740" cy="123339"/>
              </a:xfrm>
              <a:custGeom>
                <a:avLst/>
                <a:gdLst>
                  <a:gd name="connsiteX0" fmla="*/ 0 w 668740"/>
                  <a:gd name="connsiteY0" fmla="*/ 109691 h 123339"/>
                  <a:gd name="connsiteX1" fmla="*/ 177421 w 668740"/>
                  <a:gd name="connsiteY1" fmla="*/ 68748 h 123339"/>
                  <a:gd name="connsiteX2" fmla="*/ 204716 w 668740"/>
                  <a:gd name="connsiteY2" fmla="*/ 27805 h 123339"/>
                  <a:gd name="connsiteX3" fmla="*/ 327546 w 668740"/>
                  <a:gd name="connsiteY3" fmla="*/ 27805 h 123339"/>
                  <a:gd name="connsiteX4" fmla="*/ 409433 w 668740"/>
                  <a:gd name="connsiteY4" fmla="*/ 82396 h 123339"/>
                  <a:gd name="connsiteX5" fmla="*/ 450376 w 668740"/>
                  <a:gd name="connsiteY5" fmla="*/ 109691 h 123339"/>
                  <a:gd name="connsiteX6" fmla="*/ 504967 w 668740"/>
                  <a:gd name="connsiteY6" fmla="*/ 123339 h 123339"/>
                  <a:gd name="connsiteX7" fmla="*/ 532262 w 668740"/>
                  <a:gd name="connsiteY7" fmla="*/ 82396 h 123339"/>
                  <a:gd name="connsiteX8" fmla="*/ 545910 w 668740"/>
                  <a:gd name="connsiteY8" fmla="*/ 41453 h 123339"/>
                  <a:gd name="connsiteX9" fmla="*/ 586853 w 668740"/>
                  <a:gd name="connsiteY9" fmla="*/ 27805 h 123339"/>
                  <a:gd name="connsiteX10" fmla="*/ 668740 w 668740"/>
                  <a:gd name="connsiteY10" fmla="*/ 41453 h 123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8740" h="123339">
                    <a:moveTo>
                      <a:pt x="0" y="109691"/>
                    </a:moveTo>
                    <a:cubicBezTo>
                      <a:pt x="112404" y="72224"/>
                      <a:pt x="53403" y="86465"/>
                      <a:pt x="177421" y="68748"/>
                    </a:cubicBezTo>
                    <a:cubicBezTo>
                      <a:pt x="186519" y="55100"/>
                      <a:pt x="191908" y="38052"/>
                      <a:pt x="204716" y="27805"/>
                    </a:cubicBezTo>
                    <a:cubicBezTo>
                      <a:pt x="239472" y="0"/>
                      <a:pt x="293866" y="22192"/>
                      <a:pt x="327546" y="27805"/>
                    </a:cubicBezTo>
                    <a:lnTo>
                      <a:pt x="409433" y="82396"/>
                    </a:lnTo>
                    <a:cubicBezTo>
                      <a:pt x="423081" y="91494"/>
                      <a:pt x="434463" y="105713"/>
                      <a:pt x="450376" y="109691"/>
                    </a:cubicBezTo>
                    <a:lnTo>
                      <a:pt x="504967" y="123339"/>
                    </a:lnTo>
                    <a:cubicBezTo>
                      <a:pt x="514065" y="109691"/>
                      <a:pt x="524927" y="97067"/>
                      <a:pt x="532262" y="82396"/>
                    </a:cubicBezTo>
                    <a:cubicBezTo>
                      <a:pt x="538696" y="69529"/>
                      <a:pt x="535738" y="51625"/>
                      <a:pt x="545910" y="41453"/>
                    </a:cubicBezTo>
                    <a:cubicBezTo>
                      <a:pt x="556082" y="31281"/>
                      <a:pt x="573205" y="32354"/>
                      <a:pt x="586853" y="27805"/>
                    </a:cubicBezTo>
                    <a:cubicBezTo>
                      <a:pt x="650272" y="43660"/>
                      <a:pt x="622688" y="41453"/>
                      <a:pt x="668740" y="41453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 46"/>
              <p:cNvSpPr/>
              <p:nvPr/>
            </p:nvSpPr>
            <p:spPr>
              <a:xfrm>
                <a:off x="3521122" y="4419600"/>
                <a:ext cx="365078" cy="125104"/>
              </a:xfrm>
              <a:custGeom>
                <a:avLst/>
                <a:gdLst>
                  <a:gd name="connsiteX0" fmla="*/ 0 w 429778"/>
                  <a:gd name="connsiteY0" fmla="*/ 37469 h 173946"/>
                  <a:gd name="connsiteX1" fmla="*/ 68239 w 429778"/>
                  <a:gd name="connsiteY1" fmla="*/ 51117 h 173946"/>
                  <a:gd name="connsiteX2" fmla="*/ 122830 w 429778"/>
                  <a:gd name="connsiteY2" fmla="*/ 133003 h 173946"/>
                  <a:gd name="connsiteX3" fmla="*/ 204717 w 429778"/>
                  <a:gd name="connsiteY3" fmla="*/ 173946 h 173946"/>
                  <a:gd name="connsiteX4" fmla="*/ 272956 w 429778"/>
                  <a:gd name="connsiteY4" fmla="*/ 51117 h 173946"/>
                  <a:gd name="connsiteX5" fmla="*/ 313899 w 429778"/>
                  <a:gd name="connsiteY5" fmla="*/ 23821 h 173946"/>
                  <a:gd name="connsiteX6" fmla="*/ 409433 w 429778"/>
                  <a:gd name="connsiteY6" fmla="*/ 10173 h 173946"/>
                  <a:gd name="connsiteX7" fmla="*/ 341194 w 429778"/>
                  <a:gd name="connsiteY7" fmla="*/ 10173 h 173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9778" h="173946">
                    <a:moveTo>
                      <a:pt x="0" y="37469"/>
                    </a:moveTo>
                    <a:cubicBezTo>
                      <a:pt x="22746" y="42018"/>
                      <a:pt x="47491" y="40743"/>
                      <a:pt x="68239" y="51117"/>
                    </a:cubicBezTo>
                    <a:cubicBezTo>
                      <a:pt x="147108" y="90552"/>
                      <a:pt x="82392" y="82456"/>
                      <a:pt x="122830" y="133003"/>
                    </a:cubicBezTo>
                    <a:cubicBezTo>
                      <a:pt x="142072" y="157056"/>
                      <a:pt x="177744" y="164955"/>
                      <a:pt x="204717" y="173946"/>
                    </a:cubicBezTo>
                    <a:cubicBezTo>
                      <a:pt x="218939" y="131280"/>
                      <a:pt x="232732" y="77934"/>
                      <a:pt x="272956" y="51117"/>
                    </a:cubicBezTo>
                    <a:cubicBezTo>
                      <a:pt x="286604" y="42018"/>
                      <a:pt x="298188" y="28534"/>
                      <a:pt x="313899" y="23821"/>
                    </a:cubicBezTo>
                    <a:cubicBezTo>
                      <a:pt x="344710" y="14577"/>
                      <a:pt x="380661" y="24559"/>
                      <a:pt x="409433" y="10173"/>
                    </a:cubicBezTo>
                    <a:cubicBezTo>
                      <a:pt x="429778" y="0"/>
                      <a:pt x="363940" y="10173"/>
                      <a:pt x="341194" y="10173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3" name="Group 52"/>
              <p:cNvGrpSpPr/>
              <p:nvPr/>
            </p:nvGrpSpPr>
            <p:grpSpPr>
              <a:xfrm>
                <a:off x="1905000" y="3733800"/>
                <a:ext cx="4953000" cy="838200"/>
                <a:chOff x="1905000" y="3733800"/>
                <a:chExt cx="4953000" cy="838200"/>
              </a:xfrm>
            </p:grpSpPr>
            <p:grpSp>
              <p:nvGrpSpPr>
                <p:cNvPr id="38" name="Group 37"/>
                <p:cNvGrpSpPr/>
                <p:nvPr/>
              </p:nvGrpSpPr>
              <p:grpSpPr>
                <a:xfrm>
                  <a:off x="1905000" y="4191000"/>
                  <a:ext cx="4724400" cy="381000"/>
                  <a:chOff x="1905000" y="3581400"/>
                  <a:chExt cx="4724400" cy="381000"/>
                </a:xfrm>
              </p:grpSpPr>
              <p:sp>
                <p:nvSpPr>
                  <p:cNvPr id="24" name="Rectangle 23"/>
                  <p:cNvSpPr/>
                  <p:nvPr/>
                </p:nvSpPr>
                <p:spPr>
                  <a:xfrm>
                    <a:off x="1905000" y="3581400"/>
                    <a:ext cx="76200" cy="381000"/>
                  </a:xfrm>
                  <a:prstGeom prst="rect">
                    <a:avLst/>
                  </a:prstGeom>
                  <a:solidFill>
                    <a:srgbClr val="C0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ectangle 24"/>
                  <p:cNvSpPr/>
                  <p:nvPr/>
                </p:nvSpPr>
                <p:spPr>
                  <a:xfrm>
                    <a:off x="2209800" y="3581400"/>
                    <a:ext cx="76200" cy="381000"/>
                  </a:xfrm>
                  <a:prstGeom prst="rect">
                    <a:avLst/>
                  </a:prstGeom>
                  <a:solidFill>
                    <a:srgbClr val="C0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>
                  <a:xfrm>
                    <a:off x="2667000" y="3581400"/>
                    <a:ext cx="76200" cy="381000"/>
                  </a:xfrm>
                  <a:prstGeom prst="rect">
                    <a:avLst/>
                  </a:prstGeom>
                  <a:solidFill>
                    <a:srgbClr val="C0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ectangle 26"/>
                  <p:cNvSpPr/>
                  <p:nvPr/>
                </p:nvSpPr>
                <p:spPr>
                  <a:xfrm>
                    <a:off x="3429000" y="3581400"/>
                    <a:ext cx="76200" cy="381000"/>
                  </a:xfrm>
                  <a:prstGeom prst="rect">
                    <a:avLst/>
                  </a:prstGeom>
                  <a:solidFill>
                    <a:srgbClr val="C0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ectangle 27"/>
                  <p:cNvSpPr/>
                  <p:nvPr/>
                </p:nvSpPr>
                <p:spPr>
                  <a:xfrm>
                    <a:off x="3886200" y="3581400"/>
                    <a:ext cx="76200" cy="381000"/>
                  </a:xfrm>
                  <a:prstGeom prst="rect">
                    <a:avLst/>
                  </a:prstGeom>
                  <a:solidFill>
                    <a:srgbClr val="C0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Rectangle 28"/>
                  <p:cNvSpPr/>
                  <p:nvPr/>
                </p:nvSpPr>
                <p:spPr>
                  <a:xfrm>
                    <a:off x="6248400" y="3581400"/>
                    <a:ext cx="76200" cy="381000"/>
                  </a:xfrm>
                  <a:prstGeom prst="rect">
                    <a:avLst/>
                  </a:prstGeom>
                  <a:solidFill>
                    <a:srgbClr val="00B0F0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Rectangle 29"/>
                  <p:cNvSpPr/>
                  <p:nvPr/>
                </p:nvSpPr>
                <p:spPr>
                  <a:xfrm>
                    <a:off x="6553200" y="3581400"/>
                    <a:ext cx="76200" cy="381000"/>
                  </a:xfrm>
                  <a:prstGeom prst="rect">
                    <a:avLst/>
                  </a:prstGeom>
                  <a:solidFill>
                    <a:srgbClr val="00B0F0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Rectangle 30"/>
                  <p:cNvSpPr/>
                  <p:nvPr/>
                </p:nvSpPr>
                <p:spPr>
                  <a:xfrm>
                    <a:off x="5638800" y="3581400"/>
                    <a:ext cx="76200" cy="381000"/>
                  </a:xfrm>
                  <a:prstGeom prst="rect">
                    <a:avLst/>
                  </a:prstGeom>
                  <a:solidFill>
                    <a:srgbClr val="00B0F0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Rectangle 31"/>
                  <p:cNvSpPr/>
                  <p:nvPr/>
                </p:nvSpPr>
                <p:spPr>
                  <a:xfrm>
                    <a:off x="5943600" y="3581400"/>
                    <a:ext cx="76200" cy="381000"/>
                  </a:xfrm>
                  <a:prstGeom prst="rect">
                    <a:avLst/>
                  </a:prstGeom>
                  <a:solidFill>
                    <a:srgbClr val="00B0F0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1" name="TextBox 50"/>
                <p:cNvSpPr txBox="1"/>
                <p:nvPr/>
              </p:nvSpPr>
              <p:spPr>
                <a:xfrm>
                  <a:off x="2590800" y="3745468"/>
                  <a:ext cx="1143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SNPs</a:t>
                  </a:r>
                  <a:endParaRPr lang="en-US" dirty="0"/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5562600" y="3733800"/>
                  <a:ext cx="1295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/>
                    <a:t>eigen</a:t>
                  </a:r>
                  <a:r>
                    <a:rPr lang="en-US" dirty="0" smtClean="0"/>
                    <a:t> SNPs</a:t>
                  </a:r>
                  <a:endParaRPr lang="en-US" dirty="0"/>
                </a:p>
              </p:txBody>
            </p:sp>
          </p:grpSp>
        </p:grpSp>
      </p:grpSp>
      <p:sp>
        <p:nvSpPr>
          <p:cNvPr id="11" name="Rectangle 10"/>
          <p:cNvSpPr/>
          <p:nvPr/>
        </p:nvSpPr>
        <p:spPr>
          <a:xfrm>
            <a:off x="2172779" y="6019800"/>
            <a:ext cx="6088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err="1"/>
              <a:t>logit</a:t>
            </a:r>
            <a:r>
              <a:rPr lang="en-US" dirty="0"/>
              <a:t> </a:t>
            </a:r>
            <a:r>
              <a:rPr lang="en-US" dirty="0" err="1" smtClean="0"/>
              <a:t>Pr</a:t>
            </a:r>
            <a:r>
              <a:rPr lang="en-US" dirty="0" smtClean="0"/>
              <a:t>(</a:t>
            </a:r>
            <a:r>
              <a:rPr lang="en-US" dirty="0" err="1" smtClean="0"/>
              <a:t>D</a:t>
            </a:r>
            <a:r>
              <a:rPr lang="en-US" i="1" baseline="-25000" dirty="0" err="1" smtClean="0"/>
              <a:t>j</a:t>
            </a:r>
            <a:r>
              <a:rPr lang="en-US" dirty="0" smtClean="0"/>
              <a:t>=1</a:t>
            </a:r>
            <a:r>
              <a:rPr lang="en-US" dirty="0"/>
              <a:t>) = </a:t>
            </a:r>
            <a:r>
              <a:rPr lang="en-US" i="1" dirty="0"/>
              <a:t>β</a:t>
            </a:r>
            <a:r>
              <a:rPr lang="en-US" baseline="-25000" dirty="0"/>
              <a:t>0</a:t>
            </a:r>
            <a:r>
              <a:rPr lang="en-US" i="1" baseline="-25000" dirty="0"/>
              <a:t> </a:t>
            </a:r>
            <a:r>
              <a:rPr lang="en-US" dirty="0"/>
              <a:t>+ </a:t>
            </a:r>
            <a:r>
              <a:rPr lang="en-US" i="1" dirty="0" smtClean="0"/>
              <a:t>β</a:t>
            </a:r>
            <a:r>
              <a:rPr lang="en-US" baseline="-25000" dirty="0" smtClean="0"/>
              <a:t>1</a:t>
            </a:r>
            <a:r>
              <a:rPr lang="en-US" dirty="0" smtClean="0"/>
              <a:t>x</a:t>
            </a:r>
            <a:r>
              <a:rPr lang="en-US" baseline="-25000" dirty="0" smtClean="0"/>
              <a:t>1j </a:t>
            </a:r>
            <a:r>
              <a:rPr lang="en-US" dirty="0"/>
              <a:t>+ … + </a:t>
            </a:r>
            <a:r>
              <a:rPr lang="en-US" i="1" dirty="0" smtClean="0"/>
              <a:t>β</a:t>
            </a:r>
            <a:r>
              <a:rPr lang="en-US" i="1" baseline="-25000" dirty="0" err="1" smtClean="0"/>
              <a:t>p</a:t>
            </a:r>
            <a:r>
              <a:rPr lang="en-US" dirty="0" err="1" smtClean="0"/>
              <a:t>x</a:t>
            </a:r>
            <a:r>
              <a:rPr lang="en-US" i="1" baseline="-25000" dirty="0" err="1" smtClean="0"/>
              <a:t>pj</a:t>
            </a:r>
            <a:endParaRPr lang="en-US" i="1" baseline="-25000" dirty="0"/>
          </a:p>
          <a:p>
            <a:pPr>
              <a:buNone/>
            </a:pPr>
            <a:r>
              <a:rPr lang="en-US" i="1" baseline="-25000" dirty="0"/>
              <a:t> </a:t>
            </a:r>
            <a:r>
              <a:rPr lang="en-US" i="1" dirty="0" smtClean="0"/>
              <a:t>H</a:t>
            </a:r>
            <a:r>
              <a:rPr lang="en-US" baseline="-25000" dirty="0" smtClean="0"/>
              <a:t>0</a:t>
            </a:r>
            <a:r>
              <a:rPr lang="en-US" dirty="0"/>
              <a:t>: </a:t>
            </a:r>
            <a:r>
              <a:rPr lang="en-US" dirty="0" smtClean="0"/>
              <a:t> </a:t>
            </a:r>
            <a:r>
              <a:rPr lang="en-US" i="1" dirty="0" smtClean="0"/>
              <a:t>β</a:t>
            </a:r>
            <a:r>
              <a:rPr lang="en-US" baseline="-25000" dirty="0" smtClean="0"/>
              <a:t>1</a:t>
            </a:r>
            <a:r>
              <a:rPr lang="en-US" i="1" baseline="-25000" dirty="0" smtClean="0"/>
              <a:t> </a:t>
            </a:r>
            <a:r>
              <a:rPr lang="en-US" dirty="0"/>
              <a:t>= </a:t>
            </a:r>
            <a:r>
              <a:rPr lang="en-US" i="1" dirty="0"/>
              <a:t>β</a:t>
            </a:r>
            <a:r>
              <a:rPr lang="en-US" baseline="-25000" dirty="0"/>
              <a:t>2</a:t>
            </a:r>
            <a:r>
              <a:rPr lang="en-US" i="1" baseline="-25000" dirty="0"/>
              <a:t> </a:t>
            </a:r>
            <a:r>
              <a:rPr lang="en-US" dirty="0"/>
              <a:t>= … = </a:t>
            </a:r>
            <a:r>
              <a:rPr lang="en-US" i="1" dirty="0"/>
              <a:t>β</a:t>
            </a:r>
            <a:r>
              <a:rPr lang="en-US" i="1" baseline="-25000" dirty="0"/>
              <a:t>p</a:t>
            </a:r>
            <a:r>
              <a:rPr lang="en-US" dirty="0"/>
              <a:t> = 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068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Methods: From SNP Level to Gene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371600"/>
            <a:ext cx="7498080" cy="4800600"/>
          </a:xfrm>
        </p:spPr>
        <p:txBody>
          <a:bodyPr>
            <a:normAutofit/>
          </a:bodyPr>
          <a:lstStyle/>
          <a:p>
            <a:r>
              <a:rPr lang="en-US" dirty="0"/>
              <a:t>Gene-level summary </a:t>
            </a:r>
            <a:r>
              <a:rPr lang="en-US" dirty="0" smtClean="0"/>
              <a:t>statistics </a:t>
            </a:r>
            <a:endParaRPr lang="en-US" dirty="0"/>
          </a:p>
          <a:p>
            <a:pPr marL="539496" lvl="1" indent="-457200">
              <a:spcBef>
                <a:spcPts val="600"/>
              </a:spcBef>
              <a:buSzPct val="80000"/>
              <a:buFont typeface="Wingdings" pitchFamily="2" charset="2"/>
              <a:buChar char="Ø"/>
            </a:pPr>
            <a:r>
              <a:rPr lang="en-US" b="1" dirty="0" smtClean="0"/>
              <a:t>Alternative approach: Logistic Kernel- machine-based test (</a:t>
            </a:r>
            <a:r>
              <a:rPr lang="en-US" sz="1800" b="1" i="1" dirty="0" smtClean="0"/>
              <a:t>Wu et al AJHG 2010</a:t>
            </a:r>
            <a:r>
              <a:rPr lang="en-US" b="1" dirty="0" smtClean="0"/>
              <a:t>)</a:t>
            </a:r>
            <a:endParaRPr lang="en-US" dirty="0"/>
          </a:p>
          <a:p>
            <a:pPr>
              <a:buNone/>
            </a:pPr>
            <a:endParaRPr lang="en-US" dirty="0" smtClean="0"/>
          </a:p>
          <a:p>
            <a:r>
              <a:rPr lang="en-US" dirty="0"/>
              <a:t>z</a:t>
            </a:r>
            <a:r>
              <a:rPr lang="en-US" dirty="0" smtClean="0"/>
              <a:t>-score transformation </a:t>
            </a:r>
            <a:r>
              <a:rPr lang="en-US" dirty="0"/>
              <a:t>o</a:t>
            </a:r>
            <a:r>
              <a:rPr lang="en-US" dirty="0" smtClean="0"/>
              <a:t>f gene-level p-values:</a:t>
            </a:r>
          </a:p>
          <a:p>
            <a:pPr>
              <a:buNone/>
            </a:pPr>
            <a:r>
              <a:rPr lang="en-US" i="1" dirty="0" err="1" smtClean="0"/>
              <a:t>z</a:t>
            </a:r>
            <a:r>
              <a:rPr lang="en-US" i="1" baseline="-25000" dirty="0" err="1" smtClean="0"/>
              <a:t>i</a:t>
            </a:r>
            <a:r>
              <a:rPr lang="en-US" dirty="0" smtClean="0"/>
              <a:t> = Φ</a:t>
            </a:r>
            <a:r>
              <a:rPr lang="en-US" baseline="30000" dirty="0" smtClean="0"/>
              <a:t>-1</a:t>
            </a:r>
            <a:r>
              <a:rPr lang="en-US" dirty="0" smtClean="0"/>
              <a:t>(1-</a:t>
            </a:r>
            <a:r>
              <a:rPr lang="en-US" i="1" dirty="0" smtClean="0"/>
              <a:t> </a:t>
            </a:r>
            <a:r>
              <a:rPr lang="en-US" i="1" dirty="0"/>
              <a:t>P</a:t>
            </a:r>
            <a:r>
              <a:rPr lang="en-US" i="1" baseline="-25000" dirty="0" smtClean="0"/>
              <a:t>i</a:t>
            </a:r>
            <a:r>
              <a:rPr lang="en-US" dirty="0" smtClean="0"/>
              <a:t>), where Φ is the </a:t>
            </a:r>
            <a:r>
              <a:rPr lang="en-US" dirty="0" err="1" smtClean="0"/>
              <a:t>cdf</a:t>
            </a:r>
            <a:r>
              <a:rPr lang="en-US" dirty="0" smtClean="0"/>
              <a:t> of </a:t>
            </a:r>
            <a:r>
              <a:rPr lang="en-US" dirty="0"/>
              <a:t> </a:t>
            </a:r>
            <a:r>
              <a:rPr lang="en-US" i="1" dirty="0" smtClean="0"/>
              <a:t>N</a:t>
            </a:r>
            <a:r>
              <a:rPr lang="en-US" dirty="0" smtClean="0"/>
              <a:t>(0, 1)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81200" y="2904699"/>
            <a:ext cx="6088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err="1"/>
              <a:t>logit</a:t>
            </a:r>
            <a:r>
              <a:rPr lang="en-US" dirty="0"/>
              <a:t> </a:t>
            </a:r>
            <a:r>
              <a:rPr lang="en-US" dirty="0" err="1" smtClean="0"/>
              <a:t>Pr</a:t>
            </a:r>
            <a:r>
              <a:rPr lang="en-US" dirty="0" smtClean="0"/>
              <a:t>(</a:t>
            </a:r>
            <a:r>
              <a:rPr lang="en-US" dirty="0" err="1" smtClean="0"/>
              <a:t>D</a:t>
            </a:r>
            <a:r>
              <a:rPr lang="en-US" i="1" baseline="-25000" dirty="0" err="1" smtClean="0"/>
              <a:t>j</a:t>
            </a:r>
            <a:r>
              <a:rPr lang="en-US" dirty="0" smtClean="0"/>
              <a:t>=1</a:t>
            </a:r>
            <a:r>
              <a:rPr lang="en-US" dirty="0"/>
              <a:t>) = </a:t>
            </a:r>
            <a:r>
              <a:rPr lang="en-US" i="1" dirty="0"/>
              <a:t>β</a:t>
            </a:r>
            <a:r>
              <a:rPr lang="en-US" baseline="-25000" dirty="0"/>
              <a:t>0</a:t>
            </a:r>
            <a:r>
              <a:rPr lang="en-US" i="1" baseline="-25000" dirty="0"/>
              <a:t> </a:t>
            </a:r>
            <a:r>
              <a:rPr lang="en-US" dirty="0"/>
              <a:t>+ </a:t>
            </a:r>
            <a:r>
              <a:rPr lang="en-US" i="1" dirty="0" smtClean="0"/>
              <a:t>h(</a:t>
            </a:r>
            <a:r>
              <a:rPr lang="en-US" dirty="0"/>
              <a:t>z</a:t>
            </a:r>
            <a:r>
              <a:rPr lang="en-US" baseline="-25000" dirty="0" smtClean="0"/>
              <a:t>1j </a:t>
            </a:r>
            <a:r>
              <a:rPr lang="en-US" dirty="0" smtClean="0"/>
              <a:t>,…,</a:t>
            </a:r>
            <a:r>
              <a:rPr lang="en-US" dirty="0" err="1"/>
              <a:t>z</a:t>
            </a:r>
            <a:r>
              <a:rPr lang="en-US" i="1" baseline="-25000" dirty="0" err="1" smtClean="0"/>
              <a:t>pj</a:t>
            </a:r>
            <a:r>
              <a:rPr lang="en-US" i="1" baseline="-25000" dirty="0" smtClean="0"/>
              <a:t> </a:t>
            </a:r>
            <a:r>
              <a:rPr lang="en-US" i="1" dirty="0" smtClean="0"/>
              <a:t>)</a:t>
            </a:r>
            <a:endParaRPr lang="en-US" i="1" baseline="-25000" dirty="0"/>
          </a:p>
          <a:p>
            <a:pPr>
              <a:buNone/>
            </a:pPr>
            <a:r>
              <a:rPr lang="en-US" i="1" baseline="-25000" dirty="0"/>
              <a:t> </a:t>
            </a:r>
            <a:r>
              <a:rPr lang="en-US" i="1" dirty="0" smtClean="0"/>
              <a:t>H</a:t>
            </a:r>
            <a:r>
              <a:rPr lang="en-US" baseline="-25000" dirty="0" smtClean="0"/>
              <a:t>0</a:t>
            </a:r>
            <a:r>
              <a:rPr lang="en-US" dirty="0"/>
              <a:t>: </a:t>
            </a:r>
            <a:r>
              <a:rPr lang="en-US" dirty="0" smtClean="0"/>
              <a:t> </a:t>
            </a:r>
            <a:r>
              <a:rPr lang="en-US" i="1" dirty="0" smtClean="0"/>
              <a:t>h(</a:t>
            </a:r>
            <a:r>
              <a:rPr lang="en-US" b="1" i="1" dirty="0" smtClean="0"/>
              <a:t>z</a:t>
            </a:r>
            <a:r>
              <a:rPr lang="en-US" i="1" dirty="0" smtClean="0"/>
              <a:t>)=0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49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Methods: </a:t>
            </a:r>
            <a:r>
              <a:rPr lang="en-US" dirty="0"/>
              <a:t>Standard Mixture Model (SMM):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3000"/>
            <a:ext cx="7638288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Treats all genes equally </a:t>
            </a:r>
            <a:r>
              <a:rPr lang="en-US" i="1" dirty="0" smtClean="0"/>
              <a:t>a priori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302000" y="1905000"/>
          <a:ext cx="914400" cy="198438"/>
        </p:xfrm>
        <a:graphic>
          <a:graphicData uri="http://schemas.openxmlformats.org/presentationml/2006/ole">
            <p:oleObj spid="_x0000_s4621" name="Equation" r:id="rId3" imgW="435285" imgH="677109" progId="">
              <p:embed/>
            </p:oleObj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1752600" y="2057401"/>
          <a:ext cx="3581400" cy="468158"/>
        </p:xfrm>
        <a:graphic>
          <a:graphicData uri="http://schemas.openxmlformats.org/presentationml/2006/ole">
            <p:oleObj spid="_x0000_s4622" name="Equation" r:id="rId4" imgW="1943100" imgH="254000" progId="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752600" y="2590800"/>
            <a:ext cx="4953000" cy="147732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i="1" dirty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=0)              1-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=1)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~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ϕ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                  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~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ϕ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latent state of gene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4724400"/>
            <a:ext cx="2057400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=(µ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µ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93296" y="4191000"/>
            <a:ext cx="2541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41910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Bayesian framework:   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8"/>
          <p:cNvGraphicFramePr>
            <a:graphicFrameLocks noChangeAspect="1"/>
          </p:cNvGraphicFramePr>
          <p:nvPr/>
        </p:nvGraphicFramePr>
        <p:xfrm>
          <a:off x="5736771" y="4343400"/>
          <a:ext cx="359229" cy="279400"/>
        </p:xfrm>
        <a:graphic>
          <a:graphicData uri="http://schemas.openxmlformats.org/presentationml/2006/ole">
            <p:oleObj spid="_x0000_s4623" name="Equation" r:id="rId5" imgW="152202" imgH="126835" progId="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676400" y="5329535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Statistical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Inference: :  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=1|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068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Methods: </a:t>
            </a:r>
            <a:r>
              <a:rPr lang="en-US" sz="4400" dirty="0"/>
              <a:t>MRF-based mixture </a:t>
            </a:r>
            <a:r>
              <a:rPr lang="en-US" sz="4400" dirty="0" smtClean="0"/>
              <a:t>model (MRF-MM)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90600" y="1447800"/>
                <a:ext cx="8153400" cy="480060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The latent state vector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𝑇</m:t>
                    </m:r>
                    <m:r>
                      <a:rPr lang="en-US" sz="2800" b="0" i="1" smtClean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)′</m:t>
                    </m:r>
                  </m:oMath>
                </a14:m>
                <a:r>
                  <a:rPr lang="en-US" sz="2800" dirty="0" smtClean="0"/>
                  <a:t> is modeled as a MRF via the following auto-logistic model</a:t>
                </a:r>
              </a:p>
              <a:p>
                <a:pPr lvl="1">
                  <a:buNone/>
                </a:pP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logit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(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P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(−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)) = </m:t>
                    </m:r>
                    <m:r>
                      <m:rPr>
                        <m:nor/>
                      </m:rPr>
                      <a:rPr lang="en-US" dirty="0"/>
                      <m:t>logit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/>
                      </a:rPr>
                      <m:t>P</m:t>
                    </m:r>
                    <m:r>
                      <m:rPr>
                        <m:nor/>
                      </m:rPr>
                      <a:rPr lang="en-US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n-US">
                        <a:latin typeface="Cambria Math"/>
                      </a:rPr>
                      <m:t>)</m:t>
                    </m:r>
                  </m:oMath>
                </a14:m>
                <a:r>
                  <a:rPr lang="en-US" b="0" dirty="0" smtClean="0"/>
                  <a:t>       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=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  <a:ea typeface="Cambria Math"/>
                      </a:rPr>
                      <m:t>γ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+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𝛽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𝐼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=1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</m:e>
                        </m:nary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𝐼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d>
                          </m:e>
                        </m:nary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</a:p>
              <a:p>
                <a:pPr lvl="1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where</a:t>
                </a:r>
                <a:r>
                  <a:rPr lang="el-GR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n-US" dirty="0" smtClean="0"/>
                  <a:t> is a real number,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dirty="0" smtClean="0"/>
                  <a:t>&gt;0.</a:t>
                </a:r>
              </a:p>
              <a:p>
                <a:pPr lvl="1">
                  <a:buNone/>
                </a:pPr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pPr lvl="1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0600" y="1447800"/>
                <a:ext cx="8153400" cy="4800600"/>
              </a:xfrm>
              <a:blipFill rotWithShape="1">
                <a:blip r:embed="rId3" cstate="print"/>
                <a:stretch>
                  <a:fillRect t="-1271" r="-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302000" y="1905000"/>
          <a:ext cx="914400" cy="198438"/>
        </p:xfrm>
        <a:graphic>
          <a:graphicData uri="http://schemas.openxmlformats.org/presentationml/2006/ole">
            <p:oleObj spid="_x0000_s11882" name="Equation" r:id="rId4" imgW="435285" imgH="677109" progId="">
              <p:embed/>
            </p:oleObj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3702050" y="1914525"/>
          <a:ext cx="114300" cy="177800"/>
        </p:xfrm>
        <a:graphic>
          <a:graphicData uri="http://schemas.openxmlformats.org/presentationml/2006/ole">
            <p:oleObj spid="_x0000_s11883" name="Equation" r:id="rId5" imgW="435285" imgH="677109" progId="">
              <p:embed/>
            </p:oleObj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1783876" y="4804180"/>
            <a:ext cx="5867400" cy="461665"/>
            <a:chOff x="1828800" y="4415135"/>
            <a:chExt cx="5867400" cy="461665"/>
          </a:xfrm>
        </p:grpSpPr>
        <p:graphicFrame>
          <p:nvGraphicFramePr>
            <p:cNvPr id="11272" name="Object 8"/>
            <p:cNvGraphicFramePr>
              <a:graphicFrameLocks noChangeAspect="1"/>
            </p:cNvGraphicFramePr>
            <p:nvPr/>
          </p:nvGraphicFramePr>
          <p:xfrm>
            <a:off x="3298371" y="4521200"/>
            <a:ext cx="359229" cy="279400"/>
          </p:xfrm>
          <a:graphic>
            <a:graphicData uri="http://schemas.openxmlformats.org/presentationml/2006/ole">
              <p:oleObj spid="_x0000_s11884" name="Equation" r:id="rId6" imgW="152202" imgH="126835" progId="">
                <p:embed/>
              </p:oleObj>
            </a:graphicData>
          </a:graphic>
        </p:graphicFrame>
        <p:sp>
          <p:nvSpPr>
            <p:cNvPr id="20" name="TextBox 19"/>
            <p:cNvSpPr txBox="1"/>
            <p:nvPr/>
          </p:nvSpPr>
          <p:spPr>
            <a:xfrm>
              <a:off x="1828800" y="4415135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l-GR" sz="2400" dirty="0" smtClean="0">
                  <a:latin typeface="Times New Roman" pitchFamily="18" charset="0"/>
                  <a:cs typeface="Times New Roman" pitchFamily="18" charset="0"/>
                </a:rPr>
                <a:t>θ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el-GR" sz="2400" dirty="0" smtClean="0">
                  <a:latin typeface="Times New Roman" pitchFamily="18" charset="0"/>
                  <a:cs typeface="Times New Roman" pitchFamily="18" charset="0"/>
                </a:rPr>
                <a:t>Φ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|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81400" y="4415135"/>
              <a:ext cx="411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z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|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l-GR" sz="2400" dirty="0" smtClean="0">
                  <a:latin typeface="Times New Roman" pitchFamily="18" charset="0"/>
                  <a:cs typeface="Times New Roman" pitchFamily="18" charset="0"/>
                </a:rPr>
                <a:t>θ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|</a:t>
              </a:r>
              <a:r>
                <a:rPr lang="el-GR" sz="2400" dirty="0" smtClean="0">
                  <a:latin typeface="Times New Roman" pitchFamily="18" charset="0"/>
                  <a:cs typeface="Times New Roman" pitchFamily="18" charset="0"/>
                </a:rPr>
                <a:t>Φ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l-GR" sz="2400" dirty="0" smtClean="0">
                  <a:latin typeface="Times New Roman" pitchFamily="18" charset="0"/>
                  <a:cs typeface="Times New Roman" pitchFamily="18" charset="0"/>
                </a:rPr>
                <a:t>θ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l-GR" sz="2400" dirty="0" smtClean="0">
                  <a:latin typeface="Times New Roman" pitchFamily="18" charset="0"/>
                  <a:cs typeface="Times New Roman" pitchFamily="18" charset="0"/>
                </a:rPr>
                <a:t>Φ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986852" y="5436737"/>
            <a:ext cx="2895600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(µ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µ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(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783876" y="4249255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Bayesian framework: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15152" y="5806069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Statistical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Inference: :  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=1|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Comparison of gene-based tests (1435 genes on the KEGG network;  red dots are 21 confirmed CD genes)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21132"/>
            <a:ext cx="6181724" cy="553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7770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SMM (Kernel-machine test z-scores)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092" y="1600200"/>
            <a:ext cx="890695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8405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52400"/>
            <a:ext cx="6946392" cy="609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7" name="Content Placeholder 6" descr="SMM_MR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xmlns="" val="52583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920" y="-152400"/>
            <a:ext cx="7498080" cy="1143000"/>
          </a:xfrm>
        </p:spPr>
        <p:txBody>
          <a:bodyPr/>
          <a:lstStyle/>
          <a:p>
            <a:r>
              <a:rPr lang="en-US" dirty="0" smtClean="0"/>
              <a:t>CD Pathway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808461"/>
            <a:ext cx="7696200" cy="597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924800" y="5874603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Wang K et al., Nat Rev Genet. 2010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 and Introduction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/>
              <a:t>GWAS </a:t>
            </a: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Biological networks	</a:t>
            </a:r>
          </a:p>
          <a:p>
            <a:r>
              <a:rPr lang="en-US" dirty="0" smtClean="0"/>
              <a:t>Statistical Methods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	Gene-based association test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  </a:t>
            </a:r>
            <a:r>
              <a:rPr lang="en-US" dirty="0" smtClean="0"/>
              <a:t>Markov random field-based mixture model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	Diffusion kernel-based mixture model</a:t>
            </a:r>
          </a:p>
          <a:p>
            <a:r>
              <a:rPr lang="en-US" dirty="0" smtClean="0"/>
              <a:t>Numerical Results</a:t>
            </a:r>
          </a:p>
          <a:p>
            <a:r>
              <a:rPr lang="en-US" dirty="0" smtClean="0"/>
              <a:t>Conclusion and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894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800"/>
            <a:ext cx="7411378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398" y="1"/>
            <a:ext cx="89154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reeform 6"/>
          <p:cNvSpPr/>
          <p:nvPr/>
        </p:nvSpPr>
        <p:spPr>
          <a:xfrm>
            <a:off x="5693391" y="1295400"/>
            <a:ext cx="3429000" cy="4824236"/>
          </a:xfrm>
          <a:custGeom>
            <a:avLst/>
            <a:gdLst>
              <a:gd name="connsiteX0" fmla="*/ 618136 w 4119094"/>
              <a:gd name="connsiteY0" fmla="*/ 342917 h 4824236"/>
              <a:gd name="connsiteX1" fmla="*/ 3907247 w 4119094"/>
              <a:gd name="connsiteY1" fmla="*/ 2703979 h 4824236"/>
              <a:gd name="connsiteX2" fmla="*/ 3552405 w 4119094"/>
              <a:gd name="connsiteY2" fmla="*/ 4669257 h 4824236"/>
              <a:gd name="connsiteX3" fmla="*/ 1600775 w 4119094"/>
              <a:gd name="connsiteY3" fmla="*/ 4218881 h 4824236"/>
              <a:gd name="connsiteX4" fmla="*/ 72226 w 4119094"/>
              <a:gd name="connsiteY4" fmla="*/ 424803 h 4824236"/>
              <a:gd name="connsiteX5" fmla="*/ 618136 w 4119094"/>
              <a:gd name="connsiteY5" fmla="*/ 342917 h 4824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9094" h="4824236">
                <a:moveTo>
                  <a:pt x="618136" y="342917"/>
                </a:moveTo>
                <a:cubicBezTo>
                  <a:pt x="1257306" y="722780"/>
                  <a:pt x="3418202" y="1982922"/>
                  <a:pt x="3907247" y="2703979"/>
                </a:cubicBezTo>
                <a:cubicBezTo>
                  <a:pt x="4396292" y="3425036"/>
                  <a:pt x="3936817" y="4416773"/>
                  <a:pt x="3552405" y="4669257"/>
                </a:cubicBezTo>
                <a:cubicBezTo>
                  <a:pt x="3167993" y="4921741"/>
                  <a:pt x="2180805" y="4926290"/>
                  <a:pt x="1600775" y="4218881"/>
                </a:cubicBezTo>
                <a:cubicBezTo>
                  <a:pt x="1020745" y="3511472"/>
                  <a:pt x="229175" y="1066248"/>
                  <a:pt x="72226" y="424803"/>
                </a:cubicBezTo>
                <a:cubicBezTo>
                  <a:pt x="-84723" y="-216642"/>
                  <a:pt x="-21034" y="-36946"/>
                  <a:pt x="618136" y="342917"/>
                </a:cubicBezTo>
                <a:close/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196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Diffusion Kernel (DFK)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66800" y="1485900"/>
                <a:ext cx="7848600" cy="4800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Diffusion </a:t>
                </a:r>
                <a:r>
                  <a:rPr lang="en-US" dirty="0" smtClean="0"/>
                  <a:t>Kernel (</a:t>
                </a:r>
                <a:r>
                  <a:rPr lang="en-US" dirty="0" err="1" smtClean="0"/>
                  <a:t>Kondor</a:t>
                </a:r>
                <a:r>
                  <a:rPr lang="en-US" dirty="0" smtClean="0"/>
                  <a:t> and Lafferty 2002): </a:t>
                </a:r>
                <a:r>
                  <a:rPr lang="en-US" dirty="0" smtClean="0">
                    <a:latin typeface="Calibri"/>
                    <a:cs typeface="Calibri"/>
                  </a:rPr>
                  <a:t>Similarity distance between any two nodes in the network.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Calibri"/>
                      </a:rPr>
                      <m:t>𝐾</m:t>
                    </m:r>
                    <m:r>
                      <a:rPr lang="en-US" b="0" i="1" smtClean="0">
                        <a:latin typeface="Cambria Math"/>
                        <a:cs typeface="Calibri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cs typeface="Calibri"/>
                      </a:rPr>
                      <m:t>exp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cs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Calibri"/>
                          </a:rPr>
                          <m:t>𝜏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  <a:cs typeface="Calibri"/>
                          </a:rPr>
                          <m:t>𝐿</m:t>
                        </m:r>
                      </m:e>
                    </m:d>
                    <m:r>
                      <a:rPr lang="en-US" b="0" i="1" smtClean="0">
                        <a:latin typeface="Cambria Math"/>
                        <a:cs typeface="Calibri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  <a:cs typeface="Calibri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  <a:cs typeface="Calibri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  <a:cs typeface="Calibri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  <a:cs typeface="Calibri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cs typeface="Calibri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  <a:cs typeface="Calibri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  <a:cs typeface="Calibri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cs typeface="Calibri"/>
                                  </a:rPr>
                                  <m:t>𝑚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cs typeface="Calibri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/>
                                <a:cs typeface="Calibri"/>
                              </a:rPr>
                              <m:t>!</m:t>
                            </m:r>
                          </m:den>
                        </m:f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cs typeface="Calibri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cs typeface="Calibri"/>
                              </a:rPr>
                              <m:t>𝐿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cs typeface="Calibri"/>
                              </a:rPr>
                              <m:t>𝑚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  <a:cs typeface="Calibri"/>
                          </a:rPr>
                          <m:t>,</m:t>
                        </m:r>
                      </m:e>
                    </m:nary>
                  </m:oMath>
                </a14:m>
                <a:endParaRPr lang="en-US" dirty="0" smtClean="0">
                  <a:latin typeface="Calibri"/>
                  <a:cs typeface="Calibri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1485900"/>
                <a:ext cx="7848600" cy="4800600"/>
              </a:xfrm>
              <a:blipFill rotWithShape="1">
                <a:blip r:embed="rId3" cstate="print"/>
                <a:stretch>
                  <a:fillRect t="-1652" r="-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200400" y="2514600"/>
          <a:ext cx="914400" cy="198438"/>
        </p:xfrm>
        <a:graphic>
          <a:graphicData uri="http://schemas.openxmlformats.org/presentationml/2006/ole">
            <p:oleObj spid="_x0000_s17462" name="Equation" r:id="rId4" imgW="435285" imgH="677109" progId="">
              <p:embed/>
            </p:oleObj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981200" y="3679318"/>
            <a:ext cx="6934200" cy="1600200"/>
            <a:chOff x="1981200" y="3048000"/>
            <a:chExt cx="6934200" cy="1600200"/>
          </a:xfrm>
        </p:grpSpPr>
        <p:sp>
          <p:nvSpPr>
            <p:cNvPr id="6" name="TextBox 5"/>
            <p:cNvSpPr txBox="1"/>
            <p:nvPr/>
          </p:nvSpPr>
          <p:spPr>
            <a:xfrm>
              <a:off x="1981200" y="3581400"/>
              <a:ext cx="91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err="1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2800" i="1" baseline="-25000" dirty="0" err="1" smtClean="0">
                  <a:latin typeface="Times New Roman" pitchFamily="18" charset="0"/>
                  <a:cs typeface="Times New Roman" pitchFamily="18" charset="0"/>
                </a:rPr>
                <a:t>ij</a:t>
              </a:r>
              <a:r>
                <a:rPr lang="en-US" sz="2800" i="1" baseline="-25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en-US" sz="28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Left Brace 6"/>
            <p:cNvSpPr/>
            <p:nvPr/>
          </p:nvSpPr>
          <p:spPr>
            <a:xfrm>
              <a:off x="2819400" y="3276600"/>
              <a:ext cx="152400" cy="12192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71800" y="3048000"/>
              <a:ext cx="5943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1     if gene </a:t>
              </a:r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i ~ j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71800" y="3581400"/>
              <a:ext cx="5943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-d</a:t>
              </a:r>
              <a:r>
                <a:rPr lang="en-US" sz="2800" i="1" baseline="-25000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  if </a:t>
              </a:r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i 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j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71800" y="4124980"/>
              <a:ext cx="5943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0     otherwise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006221" y="5181600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&gt;0 </a:t>
            </a:r>
            <a:r>
              <a:rPr lang="en-US" sz="2000" dirty="0" smtClean="0">
                <a:latin typeface="Gill Sans MT" pitchFamily="34" charset="0"/>
                <a:cs typeface="Times New Roman" pitchFamily="18" charset="0"/>
              </a:rPr>
              <a:t>: decay factor</a:t>
            </a:r>
          </a:p>
          <a:p>
            <a:r>
              <a:rPr lang="en-US" sz="2000" i="1" dirty="0" smtClean="0">
                <a:latin typeface="Gill Sans MT" pitchFamily="34" charset="0"/>
                <a:cs typeface="Times New Roman" pitchFamily="18" charset="0"/>
              </a:rPr>
              <a:t>L</a:t>
            </a:r>
            <a:r>
              <a:rPr lang="en-US" sz="2000" dirty="0" smtClean="0">
                <a:latin typeface="Gill Sans MT" pitchFamily="34" charset="0"/>
                <a:cs typeface="Times New Roman" pitchFamily="18" charset="0"/>
              </a:rPr>
              <a:t>: graph </a:t>
            </a:r>
            <a:r>
              <a:rPr lang="en-US" sz="2000" dirty="0" err="1" smtClean="0">
                <a:latin typeface="Gill Sans MT" pitchFamily="34" charset="0"/>
                <a:cs typeface="Times New Roman" pitchFamily="18" charset="0"/>
              </a:rPr>
              <a:t>Laplacian</a:t>
            </a:r>
            <a:endParaRPr lang="en-US" sz="2000" dirty="0" smtClean="0">
              <a:latin typeface="Gill Sans MT" pitchFamily="34" charset="0"/>
              <a:cs typeface="Times New Roman" pitchFamily="18" charset="0"/>
            </a:endParaRPr>
          </a:p>
          <a:p>
            <a:r>
              <a:rPr lang="en-US" sz="2000" i="1" dirty="0" smtClean="0">
                <a:latin typeface="Gill Sans MT" pitchFamily="34" charset="0"/>
                <a:cs typeface="Times New Roman" pitchFamily="18" charset="0"/>
              </a:rPr>
              <a:t>d</a:t>
            </a:r>
            <a:r>
              <a:rPr lang="en-US" sz="2000" i="1" baseline="-25000" dirty="0" smtClean="0">
                <a:latin typeface="Gill Sans MT" pitchFamily="34" charset="0"/>
                <a:cs typeface="Times New Roman" pitchFamily="18" charset="0"/>
              </a:rPr>
              <a:t>i </a:t>
            </a:r>
            <a:r>
              <a:rPr lang="en-US" sz="2000" dirty="0" smtClean="0">
                <a:latin typeface="Gill Sans MT" pitchFamily="34" charset="0"/>
                <a:cs typeface="Times New Roman" pitchFamily="18" charset="0"/>
              </a:rPr>
              <a:t>: # of</a:t>
            </a:r>
            <a:r>
              <a:rPr lang="en-US" sz="2000" dirty="0">
                <a:latin typeface="Gill Sans MT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Gill Sans MT" pitchFamily="34" charset="0"/>
                <a:cs typeface="Times New Roman" pitchFamily="18" charset="0"/>
              </a:rPr>
              <a:t>direct neighbors of gene </a:t>
            </a:r>
            <a:r>
              <a:rPr lang="en-US" sz="2000" i="1" dirty="0" smtClean="0">
                <a:latin typeface="Gill Sans MT" pitchFamily="34" charset="0"/>
                <a:cs typeface="Times New Roman" pitchFamily="18" charset="0"/>
              </a:rPr>
              <a:t>i</a:t>
            </a:r>
            <a:endParaRPr lang="en-US" sz="2000" dirty="0" smtClean="0">
              <a:latin typeface="Gill Sans MT" pitchFamily="34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Gill Sans MT" pitchFamily="34" charset="0"/>
                <a:cs typeface="Times New Roman" pitchFamily="18" charset="0"/>
              </a:rPr>
              <a:t>exp</a:t>
            </a:r>
            <a:r>
              <a:rPr lang="en-US" sz="2000" dirty="0" smtClean="0">
                <a:latin typeface="Gill Sans MT" pitchFamily="34" charset="0"/>
                <a:cs typeface="Times New Roman" pitchFamily="18" charset="0"/>
              </a:rPr>
              <a:t>(L):  matrix exponential of </a:t>
            </a:r>
            <a:r>
              <a:rPr lang="en-US" sz="2000" i="1" dirty="0" smtClean="0">
                <a:latin typeface="Gill Sans MT" pitchFamily="34" charset="0"/>
                <a:cs typeface="Times New Roman" pitchFamily="18" charset="0"/>
              </a:rPr>
              <a:t>L</a:t>
            </a:r>
            <a:endParaRPr lang="en-US" sz="2000" dirty="0">
              <a:latin typeface="Gill Sans M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183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66888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Diffusion </a:t>
            </a:r>
            <a:r>
              <a:rPr lang="en-US" dirty="0" smtClean="0"/>
              <a:t>Kernel (DFK) – beyond direct neighbors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19858174"/>
              </p:ext>
            </p:extLst>
          </p:nvPr>
        </p:nvGraphicFramePr>
        <p:xfrm>
          <a:off x="2895600" y="2133600"/>
          <a:ext cx="6019798" cy="3832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971"/>
                <a:gridCol w="859971"/>
                <a:gridCol w="859971"/>
                <a:gridCol w="784092"/>
                <a:gridCol w="935851"/>
                <a:gridCol w="859971"/>
                <a:gridCol w="859971"/>
              </a:tblGrid>
              <a:tr h="54489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FF0000"/>
                          </a:solidFill>
                        </a:rPr>
                        <a:t>STAT4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FF0000"/>
                          </a:solidFill>
                        </a:rPr>
                        <a:t>IL18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FF0000"/>
                          </a:solidFill>
                        </a:rPr>
                        <a:t>IL18R1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FF0000"/>
                          </a:solidFill>
                        </a:rPr>
                        <a:t>IL18RAP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TBX21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IFNG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48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STAT4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</a:tr>
              <a:tr h="5448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IL18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0.05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</a:tr>
              <a:tr h="5448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IL18R1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0.05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</a:tr>
              <a:tr h="563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IL18RAP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0.05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0.24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</a:tr>
              <a:tr h="5448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TBX21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</a:tr>
              <a:tr h="5448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IFNG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36" y="1447800"/>
            <a:ext cx="2712493" cy="2570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2717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Diffusion Kernel-based mixture </a:t>
            </a:r>
            <a:r>
              <a:rPr lang="en-US" dirty="0" smtClean="0"/>
              <a:t>model </a:t>
            </a:r>
            <a:r>
              <a:rPr lang="en-US" dirty="0"/>
              <a:t>(DFK-MM)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76400"/>
            <a:ext cx="7498080" cy="4648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MRF: First-order (direct) interactions     </a:t>
            </a:r>
          </a:p>
          <a:p>
            <a:pPr>
              <a:buNone/>
            </a:pPr>
            <a:r>
              <a:rPr lang="en-US" dirty="0" smtClean="0"/>
              <a:t>                        </a:t>
            </a:r>
          </a:p>
          <a:p>
            <a:pPr>
              <a:buNone/>
            </a:pPr>
            <a:r>
              <a:rPr lang="en-US" dirty="0" smtClean="0"/>
              <a:t>                  DFK: Interactions of all orders</a:t>
            </a:r>
            <a:endParaRPr lang="en-US" dirty="0"/>
          </a:p>
        </p:txBody>
      </p:sp>
      <p:cxnSp>
        <p:nvCxnSpPr>
          <p:cNvPr id="8" name="Curved Connector 7"/>
          <p:cNvCxnSpPr/>
          <p:nvPr/>
        </p:nvCxnSpPr>
        <p:spPr>
          <a:xfrm rot="16200000" flipH="1">
            <a:off x="4610100" y="2324100"/>
            <a:ext cx="762000" cy="533400"/>
          </a:xfrm>
          <a:prstGeom prst="curvedConnector3">
            <a:avLst>
              <a:gd name="adj1" fmla="val 50000"/>
            </a:avLst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1443038" y="5181600"/>
          <a:ext cx="7402512" cy="685800"/>
        </p:xfrm>
        <a:graphic>
          <a:graphicData uri="http://schemas.openxmlformats.org/presentationml/2006/ole">
            <p:oleObj spid="_x0000_s18531" name="Equation" r:id="rId3" imgW="3975100" imgH="368300" progId="">
              <p:embed/>
            </p:oleObj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1753507" y="3962400"/>
          <a:ext cx="6780893" cy="635000"/>
        </p:xfrm>
        <a:graphic>
          <a:graphicData uri="http://schemas.openxmlformats.org/presentationml/2006/ole">
            <p:oleObj spid="_x0000_s18532" name="Equation" r:id="rId4" imgW="3797300" imgH="355600" progId="">
              <p:embed/>
            </p:oleObj>
          </a:graphicData>
        </a:graphic>
      </p:graphicFrame>
      <p:cxnSp>
        <p:nvCxnSpPr>
          <p:cNvPr id="16" name="Curved Connector 15"/>
          <p:cNvCxnSpPr/>
          <p:nvPr/>
        </p:nvCxnSpPr>
        <p:spPr>
          <a:xfrm rot="16200000" flipH="1">
            <a:off x="4533900" y="4533900"/>
            <a:ext cx="762000" cy="533400"/>
          </a:xfrm>
          <a:prstGeom prst="curvedConnector3">
            <a:avLst>
              <a:gd name="adj1" fmla="val 50000"/>
            </a:avLst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9236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52400"/>
            <a:ext cx="6946392" cy="609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7" name="Content Placeholder 6" descr="SMM_MR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xmlns="" val="52583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SMM_DFK_KEG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xmlns="" val="290095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SMM_DFK_HPR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228600"/>
            <a:ext cx="6629400" cy="6629400"/>
          </a:xfrm>
        </p:spPr>
      </p:pic>
    </p:spTree>
    <p:extLst>
      <p:ext uri="{BB962C8B-B14F-4D97-AF65-F5344CB8AC3E}">
        <p14:creationId xmlns:p14="http://schemas.microsoft.com/office/powerpoint/2010/main" xmlns="" val="320468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and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/>
            <a:r>
              <a:rPr lang="en-US" dirty="0"/>
              <a:t>Does the choice of network matter</a:t>
            </a:r>
            <a:r>
              <a:rPr lang="en-US" dirty="0" smtClean="0"/>
              <a:t>?</a:t>
            </a:r>
          </a:p>
          <a:p>
            <a:pPr marL="731520" lvl="1" indent="-457200">
              <a:buFont typeface="Wingdings" pitchFamily="2" charset="2"/>
              <a:buChar char="Ø"/>
            </a:pPr>
            <a:r>
              <a:rPr lang="en-US" dirty="0" smtClean="0"/>
              <a:t>Yes, the KEGG gene regulatory seemed to be more informative than the  HPRD protein-protein-interaction network</a:t>
            </a:r>
            <a:endParaRPr lang="en-US" dirty="0"/>
          </a:p>
          <a:p>
            <a:pPr marL="457200" indent="-457200"/>
            <a:r>
              <a:rPr lang="en-US" dirty="0"/>
              <a:t>Does looking beyond direct neighbors help</a:t>
            </a:r>
            <a:r>
              <a:rPr lang="en-US" dirty="0" smtClean="0"/>
              <a:t>?</a:t>
            </a:r>
          </a:p>
          <a:p>
            <a:pPr marL="731520" lvl="1" indent="-457200">
              <a:buFont typeface="Wingdings" pitchFamily="2" charset="2"/>
              <a:buChar char="Ø"/>
            </a:pPr>
            <a:r>
              <a:rPr lang="en-US" dirty="0" smtClean="0"/>
              <a:t> Yes, the DFK-based model was found to be more powerful than the MRF-based model based on application to the CD GWAS data as well as simulated data (results not shown) </a:t>
            </a:r>
          </a:p>
          <a:p>
            <a:r>
              <a:rPr lang="en-US" dirty="0" smtClean="0"/>
              <a:t>In summary, network-based models were demonstrated to be useful for gene-based GWAS analysis</a:t>
            </a:r>
          </a:p>
          <a:p>
            <a:r>
              <a:rPr lang="en-US" dirty="0" smtClean="0"/>
              <a:t>Network information mainly boosted the power for discovering genes with moderate association signals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Potential problems and future work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en-US" dirty="0" smtClean="0"/>
              <a:t>Existing </a:t>
            </a:r>
            <a:r>
              <a:rPr lang="en-US" dirty="0"/>
              <a:t>gene networks are </a:t>
            </a:r>
            <a:r>
              <a:rPr lang="en-US" dirty="0" smtClean="0"/>
              <a:t>incomplete </a:t>
            </a:r>
          </a:p>
          <a:p>
            <a:pPr marL="402336" lvl="1" indent="0">
              <a:buNone/>
            </a:pPr>
            <a:r>
              <a:rPr lang="en-US" dirty="0"/>
              <a:t> </a:t>
            </a:r>
            <a:r>
              <a:rPr lang="en-US" dirty="0" smtClean="0"/>
              <a:t>  – we use network information as informative prior  </a:t>
            </a:r>
            <a:endParaRPr lang="en-US" dirty="0"/>
          </a:p>
          <a:p>
            <a:pPr lvl="1">
              <a:buFont typeface="Wingdings" pitchFamily="2" charset="2"/>
              <a:buChar char="Ø"/>
            </a:pPr>
            <a:r>
              <a:rPr lang="en-US" dirty="0"/>
              <a:t>Types of networks matter: protein-protein interaction, gene regulatory, </a:t>
            </a:r>
            <a:r>
              <a:rPr lang="en-US" dirty="0" smtClean="0"/>
              <a:t>co-expression networks</a:t>
            </a:r>
            <a:r>
              <a:rPr lang="en-US" dirty="0"/>
              <a:t>, etc – incorporate multiple networks </a:t>
            </a:r>
            <a:r>
              <a:rPr lang="en-US" dirty="0" smtClean="0"/>
              <a:t>simultaneously</a:t>
            </a:r>
            <a:endParaRPr lang="en-US" dirty="0"/>
          </a:p>
          <a:p>
            <a:pPr lvl="1">
              <a:buFont typeface="Wingdings" pitchFamily="2" charset="2"/>
              <a:buChar char="Ø"/>
            </a:pPr>
            <a:r>
              <a:rPr lang="en-US" dirty="0"/>
              <a:t>Joint effect </a:t>
            </a:r>
            <a:r>
              <a:rPr lang="en-US" dirty="0" err="1"/>
              <a:t>vs</a:t>
            </a:r>
            <a:r>
              <a:rPr lang="en-US" dirty="0"/>
              <a:t> Marginal effect - regression framework</a:t>
            </a:r>
          </a:p>
        </p:txBody>
      </p:sp>
    </p:spTree>
    <p:extLst>
      <p:ext uri="{BB962C8B-B14F-4D97-AF65-F5344CB8AC3E}">
        <p14:creationId xmlns:p14="http://schemas.microsoft.com/office/powerpoint/2010/main" xmlns="" val="50409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Joint work with Ying Wang (graduate student @ UT School of Public Health)</a:t>
            </a:r>
          </a:p>
          <a:p>
            <a:r>
              <a:rPr lang="en-US" dirty="0" smtClean="0"/>
              <a:t>Support from UT SPH PRIME award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093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6705600" cy="609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Background: GWAS</a:t>
            </a:r>
            <a:endParaRPr lang="en-US" sz="3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0" y="6506611"/>
            <a:ext cx="3487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Manolio</a:t>
            </a:r>
            <a:r>
              <a:rPr lang="en-US" sz="1400" dirty="0" smtClean="0"/>
              <a:t> TA. N </a:t>
            </a:r>
            <a:r>
              <a:rPr lang="en-US" sz="1400" dirty="0" err="1" smtClean="0"/>
              <a:t>Engl</a:t>
            </a:r>
            <a:r>
              <a:rPr lang="en-US" sz="1400" dirty="0" smtClean="0"/>
              <a:t> J Med 2010; 363: 166-176.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06119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022592" cy="715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Background: GWAS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990600"/>
            <a:ext cx="7498080" cy="57150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SNP-by-SNP Analysis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Top hits may not have </a:t>
            </a:r>
            <a:r>
              <a:rPr lang="en-US" sz="2400" dirty="0"/>
              <a:t>f</a:t>
            </a:r>
            <a:r>
              <a:rPr lang="en-US" sz="2400" dirty="0" smtClean="0"/>
              <a:t>unctional implications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/>
              <a:t> </a:t>
            </a:r>
            <a:r>
              <a:rPr lang="en-US" sz="2400" dirty="0" smtClean="0"/>
              <a:t>Millions of dependent tests due to linkage disequilibrium (LD) among SNPs – low power   </a:t>
            </a:r>
          </a:p>
          <a:p>
            <a:r>
              <a:rPr lang="en-US" sz="2800" dirty="0" smtClean="0"/>
              <a:t>GWAS pathway enrichment analysis: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/>
              <a:t>U</a:t>
            </a:r>
            <a:r>
              <a:rPr lang="en-US" sz="2400" dirty="0" smtClean="0"/>
              <a:t>ses </a:t>
            </a:r>
            <a:r>
              <a:rPr lang="en-US" sz="2400" dirty="0"/>
              <a:t>prior biological knowledge on gene </a:t>
            </a:r>
            <a:r>
              <a:rPr lang="en-US" sz="2400" dirty="0" smtClean="0"/>
              <a:t>functions </a:t>
            </a:r>
            <a:r>
              <a:rPr lang="en-US" sz="2400" dirty="0"/>
              <a:t>and </a:t>
            </a:r>
            <a:r>
              <a:rPr lang="en-US" sz="2400" dirty="0" smtClean="0"/>
              <a:t>is aimed at combining </a:t>
            </a:r>
            <a:r>
              <a:rPr lang="en-US" sz="2400" dirty="0"/>
              <a:t>SNPs with moderate </a:t>
            </a:r>
            <a:r>
              <a:rPr lang="en-US" sz="2400" dirty="0" smtClean="0"/>
              <a:t>signals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e.g.,  to test if SNPs in the cell proliferation pathway show difference between cases and controls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However,  genes within a pathway are treated </a:t>
            </a:r>
            <a:r>
              <a:rPr lang="en-US" sz="2400" dirty="0" err="1" smtClean="0"/>
              <a:t>exchangeably</a:t>
            </a:r>
            <a:r>
              <a:rPr lang="en-US" sz="2400" dirty="0" smtClean="0"/>
              <a:t> – interactions among genes ignored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Not every gene in a significant pathway is associated with the disease – identifying disease-predisposing genes remains a challenge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105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990600" y="1143000"/>
            <a:ext cx="8229600" cy="5622072"/>
            <a:chOff x="838200" y="1143000"/>
            <a:chExt cx="8229600" cy="5622072"/>
          </a:xfrm>
        </p:grpSpPr>
        <p:grpSp>
          <p:nvGrpSpPr>
            <p:cNvPr id="3" name="Group 143"/>
            <p:cNvGrpSpPr>
              <a:grpSpLocks/>
            </p:cNvGrpSpPr>
            <p:nvPr/>
          </p:nvGrpSpPr>
          <p:grpSpPr bwMode="auto">
            <a:xfrm>
              <a:off x="838200" y="1143000"/>
              <a:ext cx="5943600" cy="5517177"/>
              <a:chOff x="76200" y="990600"/>
              <a:chExt cx="5943600" cy="5517177"/>
            </a:xfrm>
          </p:grpSpPr>
          <p:sp>
            <p:nvSpPr>
              <p:cNvPr id="4" name="Parallelogram 3"/>
              <p:cNvSpPr/>
              <p:nvPr/>
            </p:nvSpPr>
            <p:spPr>
              <a:xfrm>
                <a:off x="76200" y="990600"/>
                <a:ext cx="5943600" cy="1828800"/>
              </a:xfrm>
              <a:prstGeom prst="parallelogram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" name="Parallelogram 5"/>
              <p:cNvSpPr/>
              <p:nvPr/>
            </p:nvSpPr>
            <p:spPr>
              <a:xfrm>
                <a:off x="76200" y="2819400"/>
                <a:ext cx="5943600" cy="1828800"/>
              </a:xfrm>
              <a:prstGeom prst="parallelogram">
                <a:avLst/>
              </a:prstGeom>
              <a:solidFill>
                <a:srgbClr val="C2EE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" name="Parallelogram 6"/>
              <p:cNvSpPr/>
              <p:nvPr/>
            </p:nvSpPr>
            <p:spPr>
              <a:xfrm>
                <a:off x="76200" y="4648200"/>
                <a:ext cx="5943600" cy="1828800"/>
              </a:xfrm>
              <a:prstGeom prst="parallelogram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57" name="TextBox 7"/>
              <p:cNvSpPr txBox="1">
                <a:spLocks noChangeArrowheads="1"/>
              </p:cNvSpPr>
              <p:nvPr/>
            </p:nvSpPr>
            <p:spPr bwMode="auto">
              <a:xfrm>
                <a:off x="3581400" y="990600"/>
                <a:ext cx="2291012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200" b="1" dirty="0">
                    <a:latin typeface="Gill Sans MT" pitchFamily="34" charset="0"/>
                  </a:rPr>
                  <a:t>Metabolic space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85800" y="1611313"/>
                <a:ext cx="1441450" cy="36988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latin typeface="+mj-lt"/>
                    <a:cs typeface="Arial" pitchFamily="34" charset="0"/>
                  </a:rPr>
                  <a:t>Metabolite 1</a:t>
                </a:r>
              </a:p>
            </p:txBody>
          </p:sp>
          <p:sp>
            <p:nvSpPr>
              <p:cNvPr id="2059" name="TextBox 10"/>
              <p:cNvSpPr txBox="1">
                <a:spLocks noChangeArrowheads="1"/>
              </p:cNvSpPr>
              <p:nvPr/>
            </p:nvSpPr>
            <p:spPr bwMode="auto">
              <a:xfrm>
                <a:off x="3968780" y="1611868"/>
                <a:ext cx="144142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Calibri" pitchFamily="34" charset="0"/>
                  </a:rPr>
                  <a:t>Metabolite 2</a:t>
                </a:r>
              </a:p>
            </p:txBody>
          </p:sp>
          <p:cxnSp>
            <p:nvCxnSpPr>
              <p:cNvPr id="13" name="Straight Arrow Connector 12"/>
              <p:cNvCxnSpPr>
                <a:stCxn id="10" idx="3"/>
                <a:endCxn id="2059" idx="1"/>
              </p:cNvCxnSpPr>
              <p:nvPr/>
            </p:nvCxnSpPr>
            <p:spPr>
              <a:xfrm>
                <a:off x="2127250" y="1797050"/>
                <a:ext cx="1841500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61" name="TextBox 13"/>
              <p:cNvSpPr txBox="1">
                <a:spLocks noChangeArrowheads="1"/>
              </p:cNvSpPr>
              <p:nvPr/>
            </p:nvSpPr>
            <p:spPr bwMode="auto">
              <a:xfrm>
                <a:off x="2684086" y="2743200"/>
                <a:ext cx="1977786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200" b="1" dirty="0">
                    <a:latin typeface="Gill Sans MT" pitchFamily="34" charset="0"/>
                  </a:rPr>
                  <a:t>Protein space</a:t>
                </a:r>
              </a:p>
            </p:txBody>
          </p:sp>
          <p:sp>
            <p:nvSpPr>
              <p:cNvPr id="2062" name="TextBox 14"/>
              <p:cNvSpPr txBox="1">
                <a:spLocks noChangeArrowheads="1"/>
              </p:cNvSpPr>
              <p:nvPr/>
            </p:nvSpPr>
            <p:spPr bwMode="auto">
              <a:xfrm>
                <a:off x="381000" y="3962400"/>
                <a:ext cx="103605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Calibri" pitchFamily="34" charset="0"/>
                  </a:rPr>
                  <a:t>Protein 1</a:t>
                </a:r>
              </a:p>
            </p:txBody>
          </p:sp>
          <p:sp>
            <p:nvSpPr>
              <p:cNvPr id="2063" name="TextBox 15"/>
              <p:cNvSpPr txBox="1">
                <a:spLocks noChangeArrowheads="1"/>
              </p:cNvSpPr>
              <p:nvPr/>
            </p:nvSpPr>
            <p:spPr bwMode="auto">
              <a:xfrm>
                <a:off x="914400" y="2895600"/>
                <a:ext cx="103605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Calibri" pitchFamily="34" charset="0"/>
                  </a:rPr>
                  <a:t>Protein 2</a:t>
                </a:r>
              </a:p>
            </p:txBody>
          </p:sp>
          <p:sp>
            <p:nvSpPr>
              <p:cNvPr id="2064" name="TextBox 16"/>
              <p:cNvSpPr txBox="1">
                <a:spLocks noChangeArrowheads="1"/>
              </p:cNvSpPr>
              <p:nvPr/>
            </p:nvSpPr>
            <p:spPr bwMode="auto">
              <a:xfrm>
                <a:off x="2392947" y="3962400"/>
                <a:ext cx="103605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Calibri" pitchFamily="34" charset="0"/>
                  </a:rPr>
                  <a:t>Protein 3</a:t>
                </a:r>
              </a:p>
            </p:txBody>
          </p:sp>
          <p:sp>
            <p:nvSpPr>
              <p:cNvPr id="2065" name="TextBox 17"/>
              <p:cNvSpPr txBox="1">
                <a:spLocks noChangeArrowheads="1"/>
              </p:cNvSpPr>
              <p:nvPr/>
            </p:nvSpPr>
            <p:spPr bwMode="auto">
              <a:xfrm>
                <a:off x="3612147" y="3364468"/>
                <a:ext cx="103605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Calibri" pitchFamily="34" charset="0"/>
                  </a:rPr>
                  <a:t>Protein 4</a:t>
                </a:r>
              </a:p>
            </p:txBody>
          </p:sp>
          <p:sp>
            <p:nvSpPr>
              <p:cNvPr id="2066" name="TextBox 18"/>
              <p:cNvSpPr txBox="1">
                <a:spLocks noChangeArrowheads="1"/>
              </p:cNvSpPr>
              <p:nvPr/>
            </p:nvSpPr>
            <p:spPr bwMode="auto">
              <a:xfrm>
                <a:off x="1905000" y="3288268"/>
                <a:ext cx="135780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Calibri" pitchFamily="34" charset="0"/>
                  </a:rPr>
                  <a:t>Complex 3-4</a:t>
                </a:r>
              </a:p>
            </p:txBody>
          </p:sp>
          <p:cxnSp>
            <p:nvCxnSpPr>
              <p:cNvPr id="21" name="Straight Arrow Connector 20"/>
              <p:cNvCxnSpPr/>
              <p:nvPr/>
            </p:nvCxnSpPr>
            <p:spPr>
              <a:xfrm flipV="1">
                <a:off x="1371600" y="1905000"/>
                <a:ext cx="1600200" cy="10668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68" name="TextBox 24"/>
              <p:cNvSpPr txBox="1">
                <a:spLocks noChangeArrowheads="1"/>
              </p:cNvSpPr>
              <p:nvPr/>
            </p:nvSpPr>
            <p:spPr bwMode="auto">
              <a:xfrm>
                <a:off x="2880681" y="5726668"/>
                <a:ext cx="85311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Calibri" pitchFamily="34" charset="0"/>
                  </a:rPr>
                  <a:t>Gene 3</a:t>
                </a:r>
              </a:p>
            </p:txBody>
          </p:sp>
          <p:sp>
            <p:nvSpPr>
              <p:cNvPr id="2069" name="TextBox 25"/>
              <p:cNvSpPr txBox="1">
                <a:spLocks noChangeArrowheads="1"/>
              </p:cNvSpPr>
              <p:nvPr/>
            </p:nvSpPr>
            <p:spPr bwMode="auto">
              <a:xfrm>
                <a:off x="1280481" y="4964668"/>
                <a:ext cx="85311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Calibri" pitchFamily="34" charset="0"/>
                  </a:rPr>
                  <a:t>Gene 2</a:t>
                </a:r>
              </a:p>
            </p:txBody>
          </p:sp>
          <p:sp>
            <p:nvSpPr>
              <p:cNvPr id="2070" name="TextBox 26"/>
              <p:cNvSpPr txBox="1">
                <a:spLocks noChangeArrowheads="1"/>
              </p:cNvSpPr>
              <p:nvPr/>
            </p:nvSpPr>
            <p:spPr bwMode="auto">
              <a:xfrm>
                <a:off x="4252281" y="5791200"/>
                <a:ext cx="85311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Calibri" pitchFamily="34" charset="0"/>
                  </a:rPr>
                  <a:t>Gene 4</a:t>
                </a:r>
              </a:p>
            </p:txBody>
          </p:sp>
          <p:sp>
            <p:nvSpPr>
              <p:cNvPr id="2071" name="TextBox 27"/>
              <p:cNvSpPr txBox="1">
                <a:spLocks noChangeArrowheads="1"/>
              </p:cNvSpPr>
              <p:nvPr/>
            </p:nvSpPr>
            <p:spPr bwMode="auto">
              <a:xfrm>
                <a:off x="228600" y="5802868"/>
                <a:ext cx="85311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Calibri" pitchFamily="34" charset="0"/>
                  </a:rPr>
                  <a:t>Gene 1</a:t>
                </a:r>
              </a:p>
            </p:txBody>
          </p:sp>
          <p:cxnSp>
            <p:nvCxnSpPr>
              <p:cNvPr id="30" name="Straight Arrow Connector 29"/>
              <p:cNvCxnSpPr>
                <a:endCxn id="2063" idx="2"/>
              </p:cNvCxnSpPr>
              <p:nvPr/>
            </p:nvCxnSpPr>
            <p:spPr>
              <a:xfrm rot="16200000" flipV="1">
                <a:off x="672307" y="4025106"/>
                <a:ext cx="1687512" cy="16827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rot="5400000" flipH="1" flipV="1">
                <a:off x="-111918" y="4977606"/>
                <a:ext cx="1535112" cy="24447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 rot="16200000" flipV="1">
                <a:off x="2552700" y="4838700"/>
                <a:ext cx="1371600" cy="381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 rot="16200000" flipV="1">
                <a:off x="3238500" y="4533900"/>
                <a:ext cx="2209800" cy="4572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>
                <a:stCxn id="2065" idx="1"/>
                <a:endCxn id="2066" idx="3"/>
              </p:cNvCxnSpPr>
              <p:nvPr/>
            </p:nvCxnSpPr>
            <p:spPr>
              <a:xfrm rot="10800000">
                <a:off x="3262313" y="3473450"/>
                <a:ext cx="349250" cy="762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>
                <a:stCxn id="2064" idx="0"/>
                <a:endCxn id="2066" idx="2"/>
              </p:cNvCxnSpPr>
              <p:nvPr/>
            </p:nvCxnSpPr>
            <p:spPr>
              <a:xfrm rot="16200000" flipV="1">
                <a:off x="2595563" y="3646487"/>
                <a:ext cx="304800" cy="32702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>
                <a:endCxn id="2069" idx="0"/>
              </p:cNvCxnSpPr>
              <p:nvPr/>
            </p:nvCxnSpPr>
            <p:spPr>
              <a:xfrm rot="5400000">
                <a:off x="1531938" y="4148138"/>
                <a:ext cx="990600" cy="64135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>
                <a:stCxn id="2059" idx="2"/>
              </p:cNvCxnSpPr>
              <p:nvPr/>
            </p:nvCxnSpPr>
            <p:spPr>
              <a:xfrm rot="16200000" flipH="1">
                <a:off x="2840038" y="3830637"/>
                <a:ext cx="3886200" cy="18732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hape 94"/>
              <p:cNvCxnSpPr>
                <a:stCxn id="2071" idx="0"/>
                <a:endCxn id="2069" idx="1"/>
              </p:cNvCxnSpPr>
              <p:nvPr/>
            </p:nvCxnSpPr>
            <p:spPr>
              <a:xfrm rot="5400000" flipH="1" flipV="1">
                <a:off x="642144" y="5163344"/>
                <a:ext cx="652463" cy="625475"/>
              </a:xfrm>
              <a:prstGeom prst="curvedConnector2">
                <a:avLst/>
              </a:prstGeom>
              <a:ln w="19050"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hape 98"/>
              <p:cNvCxnSpPr>
                <a:stCxn id="2068" idx="0"/>
                <a:endCxn id="2069" idx="3"/>
              </p:cNvCxnSpPr>
              <p:nvPr/>
            </p:nvCxnSpPr>
            <p:spPr>
              <a:xfrm rot="16200000" flipV="1">
                <a:off x="2432050" y="4851400"/>
                <a:ext cx="576263" cy="1173163"/>
              </a:xfrm>
              <a:prstGeom prst="curvedConnector2">
                <a:avLst/>
              </a:prstGeom>
              <a:ln w="19050"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hape 100"/>
              <p:cNvCxnSpPr/>
              <p:nvPr/>
            </p:nvCxnSpPr>
            <p:spPr>
              <a:xfrm rot="16200000" flipV="1">
                <a:off x="3002756" y="4358482"/>
                <a:ext cx="731837" cy="2286000"/>
              </a:xfrm>
              <a:prstGeom prst="curvedConnector2">
                <a:avLst/>
              </a:prstGeom>
              <a:ln w="19050">
                <a:solidFill>
                  <a:schemeClr val="tx1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Curved Connector 107"/>
              <p:cNvCxnSpPr/>
              <p:nvPr/>
            </p:nvCxnSpPr>
            <p:spPr>
              <a:xfrm rot="16200000" flipH="1">
                <a:off x="2834482" y="3947318"/>
                <a:ext cx="914400" cy="2925763"/>
              </a:xfrm>
              <a:prstGeom prst="curvedConnector3">
                <a:avLst>
                  <a:gd name="adj1" fmla="val -13406"/>
                </a:avLst>
              </a:prstGeom>
              <a:ln w="19050"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/>
              <p:cNvCxnSpPr>
                <a:stCxn id="2062" idx="2"/>
              </p:cNvCxnSpPr>
              <p:nvPr/>
            </p:nvCxnSpPr>
            <p:spPr>
              <a:xfrm rot="16200000" flipH="1">
                <a:off x="862807" y="4368006"/>
                <a:ext cx="620712" cy="54927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85" name="TextBox 129"/>
              <p:cNvSpPr txBox="1">
                <a:spLocks noChangeArrowheads="1"/>
              </p:cNvSpPr>
              <p:nvPr/>
            </p:nvSpPr>
            <p:spPr bwMode="auto">
              <a:xfrm>
                <a:off x="1260960" y="6076890"/>
                <a:ext cx="1699504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200" b="1" dirty="0">
                    <a:latin typeface="Gill Sans MT" pitchFamily="34" charset="0"/>
                  </a:rPr>
                  <a:t>Gene space</a:t>
                </a:r>
              </a:p>
            </p:txBody>
          </p:sp>
        </p:grpSp>
        <p:sp>
          <p:nvSpPr>
            <p:cNvPr id="2053" name="TextBox 145"/>
            <p:cNvSpPr txBox="1">
              <a:spLocks noChangeArrowheads="1"/>
            </p:cNvSpPr>
            <p:nvPr/>
          </p:nvSpPr>
          <p:spPr bwMode="auto">
            <a:xfrm>
              <a:off x="6477000" y="5934075"/>
              <a:ext cx="25908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 sz="1600" dirty="0" smtClean="0">
                  <a:latin typeface="Calibri" pitchFamily="34" charset="0"/>
                </a:rPr>
                <a:t>Adapted from Brazhnik </a:t>
              </a:r>
              <a:r>
                <a:rPr lang="nl-NL" sz="1600" dirty="0">
                  <a:latin typeface="Calibri" pitchFamily="34" charset="0"/>
                </a:rPr>
                <a:t>P </a:t>
              </a:r>
              <a:r>
                <a:rPr lang="nl-NL" sz="1600" i="1" dirty="0">
                  <a:latin typeface="Calibri" pitchFamily="34" charset="0"/>
                </a:rPr>
                <a:t>et al.</a:t>
              </a:r>
              <a:r>
                <a:rPr lang="nl-NL" sz="1600" dirty="0">
                  <a:latin typeface="Calibri" pitchFamily="34" charset="0"/>
                </a:rPr>
                <a:t> </a:t>
              </a:r>
              <a:r>
                <a:rPr lang="nl-NL" sz="1600" dirty="0" smtClean="0">
                  <a:latin typeface="Calibri" pitchFamily="34" charset="0"/>
                </a:rPr>
                <a:t>Trends </a:t>
              </a:r>
              <a:r>
                <a:rPr lang="nl-NL" sz="1600" dirty="0">
                  <a:latin typeface="Calibri" pitchFamily="34" charset="0"/>
                </a:rPr>
                <a:t>Biotechnol. (2002)</a:t>
              </a:r>
            </a:p>
            <a:p>
              <a:endParaRPr lang="en-US" sz="1600" dirty="0">
                <a:latin typeface="Calibri" pitchFamily="34" charset="0"/>
              </a:endParaRPr>
            </a:p>
          </p:txBody>
        </p:sp>
      </p:grpSp>
      <p:sp>
        <p:nvSpPr>
          <p:cNvPr id="39" name="Title 1"/>
          <p:cNvSpPr txBox="1">
            <a:spLocks/>
          </p:cNvSpPr>
          <p:nvPr/>
        </p:nvSpPr>
        <p:spPr>
          <a:xfrm>
            <a:off x="1143000" y="-152400"/>
            <a:ext cx="7498080" cy="1143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Background:</a:t>
            </a:r>
            <a:r>
              <a:rPr kumimoji="0" lang="en-US" sz="43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Biological Networks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28600"/>
            <a:ext cx="7498080" cy="1143000"/>
          </a:xfrm>
        </p:spPr>
        <p:txBody>
          <a:bodyPr/>
          <a:lstStyle/>
          <a:p>
            <a:r>
              <a:rPr lang="en-US" dirty="0" smtClean="0"/>
              <a:t>Background: Gene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371600"/>
            <a:ext cx="7620000" cy="502920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400" dirty="0" smtClean="0"/>
          </a:p>
          <a:p>
            <a:r>
              <a:rPr lang="en-US" sz="2400" b="1" dirty="0" smtClean="0"/>
              <a:t>HPRD</a:t>
            </a:r>
            <a:r>
              <a:rPr lang="en-US" sz="2400" dirty="0" smtClean="0"/>
              <a:t> (Human Protein Reference Database; Protein-Protein Interactions)</a:t>
            </a:r>
          </a:p>
          <a:p>
            <a:pPr>
              <a:buNone/>
            </a:pPr>
            <a:r>
              <a:rPr lang="en-US" sz="2400" dirty="0" smtClean="0"/>
              <a:t>     --  yeast two-hybrid experiments + hand-curated, literature-based interactions   </a:t>
            </a:r>
          </a:p>
          <a:p>
            <a:pPr>
              <a:buNone/>
            </a:pPr>
            <a:r>
              <a:rPr lang="en-US" sz="2400" dirty="0" smtClean="0"/>
              <a:t>    --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8776</a:t>
            </a:r>
            <a:r>
              <a:rPr lang="en-US" sz="2400" dirty="0" smtClean="0"/>
              <a:t> genes, </a:t>
            </a:r>
            <a:r>
              <a:rPr lang="en-US" sz="2400" dirty="0" smtClean="0">
                <a:solidFill>
                  <a:srgbClr val="C00000"/>
                </a:solidFill>
              </a:rPr>
              <a:t>35820</a:t>
            </a:r>
            <a:r>
              <a:rPr lang="en-US" sz="2400" dirty="0" smtClean="0"/>
              <a:t> interactions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b="1" dirty="0" smtClean="0"/>
              <a:t>KEGG </a:t>
            </a:r>
            <a:r>
              <a:rPr lang="en-US" sz="2400" dirty="0" smtClean="0"/>
              <a:t>(Kyoto Encyclopedia of Genes and Genomes)</a:t>
            </a:r>
          </a:p>
          <a:p>
            <a:pPr>
              <a:buNone/>
            </a:pPr>
            <a:r>
              <a:rPr lang="en-US" sz="2400" dirty="0" smtClean="0"/>
              <a:t>     -- Extracted from KEGG gene-regulatory pathway database</a:t>
            </a:r>
          </a:p>
          <a:p>
            <a:pPr>
              <a:buNone/>
            </a:pPr>
            <a:r>
              <a:rPr lang="en-US" sz="2400" dirty="0" smtClean="0"/>
              <a:t>     -- </a:t>
            </a:r>
            <a:r>
              <a:rPr lang="en-US" sz="2400" dirty="0" smtClean="0">
                <a:solidFill>
                  <a:srgbClr val="C00000"/>
                </a:solidFill>
              </a:rPr>
              <a:t>1668</a:t>
            </a:r>
            <a:r>
              <a:rPr lang="en-US" sz="2400" dirty="0" smtClean="0"/>
              <a:t> genes, </a:t>
            </a:r>
            <a:r>
              <a:rPr lang="en-US" sz="2400" dirty="0" smtClean="0">
                <a:solidFill>
                  <a:srgbClr val="C00000"/>
                </a:solidFill>
              </a:rPr>
              <a:t>8011</a:t>
            </a:r>
            <a:r>
              <a:rPr lang="en-US" sz="2400" dirty="0" smtClean="0"/>
              <a:t> interactions</a:t>
            </a:r>
          </a:p>
          <a:p>
            <a:pPr>
              <a:buNone/>
            </a:pPr>
            <a:endParaRPr lang="en-US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8153400" cy="6820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5919885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KEGG network </a:t>
            </a:r>
          </a:p>
          <a:p>
            <a:r>
              <a:rPr lang="en-US" dirty="0" smtClean="0"/>
              <a:t>(1668 genes;</a:t>
            </a:r>
          </a:p>
          <a:p>
            <a:r>
              <a:rPr lang="en-US" dirty="0" smtClean="0"/>
              <a:t>8011 interactions)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605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90600" y="274638"/>
            <a:ext cx="794308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Introduction: Network-based methods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90600" y="1447800"/>
            <a:ext cx="8153400" cy="5410200"/>
          </a:xfrm>
        </p:spPr>
        <p:txBody>
          <a:bodyPr/>
          <a:lstStyle/>
          <a:p>
            <a:r>
              <a:rPr lang="en-US" sz="2800" dirty="0"/>
              <a:t>Markov random field (MRF)-based mixture </a:t>
            </a:r>
            <a:r>
              <a:rPr lang="en-US" sz="2800" dirty="0" smtClean="0"/>
              <a:t>models have </a:t>
            </a:r>
            <a:r>
              <a:rPr lang="en-US" sz="2800" dirty="0"/>
              <a:t>been proposed for incorporating gene networks into statistical analysis of genomic </a:t>
            </a:r>
            <a:r>
              <a:rPr lang="en-US" sz="2800" dirty="0" smtClean="0"/>
              <a:t>and genetic data: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neighboring genes on a network tend to be co-associated with the outcome 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Gene expression data: </a:t>
            </a:r>
            <a:r>
              <a:rPr lang="en-US" sz="2000" i="1" dirty="0" smtClean="0"/>
              <a:t>Wei and Li, Bioinformatics 2007; </a:t>
            </a:r>
          </a:p>
          <a:p>
            <a:pPr marL="402336" lvl="1" indent="0">
              <a:buNone/>
            </a:pPr>
            <a:r>
              <a:rPr lang="en-US" sz="2000" i="1" dirty="0"/>
              <a:t> </a:t>
            </a:r>
            <a:r>
              <a:rPr lang="en-US" sz="2000" i="1" dirty="0" smtClean="0"/>
              <a:t>     Wei </a:t>
            </a:r>
            <a:r>
              <a:rPr lang="en-US" sz="2000" i="1" dirty="0"/>
              <a:t>and Pan, Bioinformatics </a:t>
            </a:r>
            <a:r>
              <a:rPr lang="en-US" sz="2000" i="1" dirty="0" smtClean="0"/>
              <a:t>2008,  JRSS-C 2010</a:t>
            </a:r>
            <a:r>
              <a:rPr lang="en-US" dirty="0" smtClean="0"/>
              <a:t>)</a:t>
            </a:r>
            <a:r>
              <a:rPr lang="en-US" dirty="0" smtClean="0">
                <a:solidFill>
                  <a:srgbClr val="FF0000"/>
                </a:solidFill>
              </a:rPr>
              <a:t>  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GWAS data: </a:t>
            </a:r>
            <a:r>
              <a:rPr lang="en-US" sz="2000" i="1" dirty="0" smtClean="0"/>
              <a:t>Chen et al, </a:t>
            </a:r>
            <a:r>
              <a:rPr lang="en-US" sz="2000" i="1" dirty="0" err="1" smtClean="0"/>
              <a:t>PLoS</a:t>
            </a:r>
            <a:r>
              <a:rPr lang="en-US" sz="2000" i="1" dirty="0" smtClean="0"/>
              <a:t> Genetics 2011</a:t>
            </a:r>
            <a:endParaRPr lang="en-US" sz="2000" i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034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Methods: Network-based GWAS Analysis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92687"/>
            <a:ext cx="2971800" cy="211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0999" y="3902487"/>
            <a:ext cx="378868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rot="16200000" flipH="1">
            <a:off x="4000499" y="3559587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53199" y="1692687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SNP data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799" y="2378487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Gene-level summary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8" idx="2"/>
            <a:endCxn id="9" idx="0"/>
          </p:cNvCxnSpPr>
          <p:nvPr/>
        </p:nvCxnSpPr>
        <p:spPr>
          <a:xfrm rot="5400000">
            <a:off x="7156965" y="2220253"/>
            <a:ext cx="31646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9" idx="2"/>
            <a:endCxn id="6" idx="0"/>
          </p:cNvCxnSpPr>
          <p:nvPr/>
        </p:nvCxnSpPr>
        <p:spPr>
          <a:xfrm rot="5400000">
            <a:off x="6122937" y="2710225"/>
            <a:ext cx="1154668" cy="12298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-113165" y="4505235"/>
            <a:ext cx="4343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Questions to be addressed here: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Does the choice of network matter?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Does looking beyond direct neighbors help?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17364</TotalTime>
  <Words>1071</Words>
  <Application>Microsoft Office PowerPoint</Application>
  <PresentationFormat>On-screen Show (4:3)</PresentationFormat>
  <Paragraphs>209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Solstice</vt:lpstr>
      <vt:lpstr>Equation</vt:lpstr>
      <vt:lpstr>Network-based Analysis of Genome-wide Association Study (GWAS) Data  </vt:lpstr>
      <vt:lpstr>Outline</vt:lpstr>
      <vt:lpstr>Background: GWAS</vt:lpstr>
      <vt:lpstr>Background: GWAS </vt:lpstr>
      <vt:lpstr>Slide 5</vt:lpstr>
      <vt:lpstr>Background: Gene Networks</vt:lpstr>
      <vt:lpstr>Slide 7</vt:lpstr>
      <vt:lpstr>Introduction: Network-based methods</vt:lpstr>
      <vt:lpstr>Methods: Network-based GWAS Analysis</vt:lpstr>
      <vt:lpstr>Data: Crohn’s Disease (CD)</vt:lpstr>
      <vt:lpstr>Crohn’s Disease GWAS Data</vt:lpstr>
      <vt:lpstr>Methods: From SNP Level to Gene Level</vt:lpstr>
      <vt:lpstr>Methods: From SNP Level to Gene Level</vt:lpstr>
      <vt:lpstr>Methods: Standard Mixture Model (SMM): </vt:lpstr>
      <vt:lpstr>Methods: MRF-based mixture model (MRF-MM)</vt:lpstr>
      <vt:lpstr>Comparison of gene-based tests (1435 genes on the KEGG network;  red dots are 21 confirmed CD genes)</vt:lpstr>
      <vt:lpstr>SMM (Kernel-machine test z-scores)</vt:lpstr>
      <vt:lpstr>Slide 18</vt:lpstr>
      <vt:lpstr>CD Pathway</vt:lpstr>
      <vt:lpstr>Slide 20</vt:lpstr>
      <vt:lpstr>Diffusion Kernel (DFK)</vt:lpstr>
      <vt:lpstr>Diffusion Kernel (DFK) – beyond direct neighbors</vt:lpstr>
      <vt:lpstr>Diffusion Kernel-based mixture model (DFK-MM)</vt:lpstr>
      <vt:lpstr>Slide 24</vt:lpstr>
      <vt:lpstr>Slide 25</vt:lpstr>
      <vt:lpstr>Slide 26</vt:lpstr>
      <vt:lpstr>Conclusion and Discussion</vt:lpstr>
      <vt:lpstr>Potential problems and future work </vt:lpstr>
      <vt:lpstr>Acknowledgement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SYSTEMS BIOLODY AND NETWORK APPROACHES TO STUDY CROHN’S DISEASE</dc:title>
  <dc:creator>avinying</dc:creator>
  <cp:lastModifiedBy>PWEI</cp:lastModifiedBy>
  <cp:revision>377</cp:revision>
  <cp:lastPrinted>2011-06-03T23:28:06Z</cp:lastPrinted>
  <dcterms:created xsi:type="dcterms:W3CDTF">2006-08-16T00:00:00Z</dcterms:created>
  <dcterms:modified xsi:type="dcterms:W3CDTF">2011-06-07T03:46:25Z</dcterms:modified>
</cp:coreProperties>
</file>